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7556500" cy="10693400"/>
  <p:notesSz cx="6858000" cy="9144000"/>
  <p:embeddedFontLst>
    <p:embeddedFont>
      <p:font typeface="Nexa" charset="1" panose="02000500000000000000"/>
      <p:regular r:id="rId16"/>
    </p:embeddedFont>
    <p:embeddedFont>
      <p:font typeface="ITC Cheltenham" charset="1" panose="02040603050505020404"/>
      <p:regular r:id="rId17"/>
    </p:embeddedFont>
    <p:embeddedFont>
      <p:font typeface="ITC Cheltenham Italics" charset="1" panose="02040603050705090404"/>
      <p:regular r:id="rId18"/>
    </p:embeddedFont>
    <p:embeddedFont>
      <p:font typeface="Nexa Bold" charset="1" panose="02000500000000000000"/>
      <p:regular r:id="rId19"/>
    </p:embeddedFont>
    <p:embeddedFont>
      <p:font typeface="ITC Cheltenham Bold" charset="1" panose="020408030605050204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2E6E"/>
        </a:solidFill>
      </p:bgPr>
    </p:bg>
    <p:spTree>
      <p:nvGrpSpPr>
        <p:cNvPr id="1" name=""/>
        <p:cNvGrpSpPr/>
        <p:nvPr/>
      </p:nvGrpSpPr>
      <p:grpSpPr>
        <a:xfrm>
          <a:off x="0" y="0"/>
          <a:ext cx="0" cy="0"/>
          <a:chOff x="0" y="0"/>
          <a:chExt cx="0" cy="0"/>
        </a:xfrm>
      </p:grpSpPr>
      <p:grpSp>
        <p:nvGrpSpPr>
          <p:cNvPr name="Group 2" id="2"/>
          <p:cNvGrpSpPr/>
          <p:nvPr/>
        </p:nvGrpSpPr>
        <p:grpSpPr>
          <a:xfrm rot="0">
            <a:off x="-114300" y="-114300"/>
            <a:ext cx="7788600" cy="4278941"/>
            <a:chOff x="0" y="0"/>
            <a:chExt cx="10384800" cy="5705255"/>
          </a:xfrm>
        </p:grpSpPr>
        <p:pic>
          <p:nvPicPr>
            <p:cNvPr name="Picture 3" id="3" descr="A hand reaching for orange flowers in a garden"/>
            <p:cNvPicPr>
              <a:picLocks noChangeAspect="true"/>
            </p:cNvPicPr>
            <p:nvPr/>
          </p:nvPicPr>
          <p:blipFill>
            <a:blip r:embed="rId2"/>
            <a:srcRect l="0" t="33894" r="0" b="29446"/>
            <a:stretch>
              <a:fillRect/>
            </a:stretch>
          </p:blipFill>
          <p:spPr>
            <a:xfrm flipH="false" flipV="false">
              <a:off x="0" y="0"/>
              <a:ext cx="10384800" cy="5705255"/>
            </a:xfrm>
            <a:prstGeom prst="rect">
              <a:avLst/>
            </a:prstGeom>
          </p:spPr>
        </p:pic>
      </p:grpSp>
      <p:grpSp>
        <p:nvGrpSpPr>
          <p:cNvPr name="Group 4" id="4"/>
          <p:cNvGrpSpPr/>
          <p:nvPr/>
        </p:nvGrpSpPr>
        <p:grpSpPr>
          <a:xfrm rot="0">
            <a:off x="756000" y="4625474"/>
            <a:ext cx="3767457" cy="460862"/>
            <a:chOff x="0" y="0"/>
            <a:chExt cx="5023276" cy="614483"/>
          </a:xfrm>
        </p:grpSpPr>
        <p:sp>
          <p:nvSpPr>
            <p:cNvPr name="Freeform 5" id="5">
              <a:extLst>
                <a:ext uri="{C183D7F6-B498-43B3-948B-1728B52AA6E4}">
                  <adec:decorative xmlns:adec="http://schemas.microsoft.com/office/drawing/2017/decorative" val="1"/>
                </a:ext>
              </a:extLst>
            </p:cNvPr>
            <p:cNvSpPr/>
            <p:nvPr/>
          </p:nvSpPr>
          <p:spPr>
            <a:xfrm flipH="false" flipV="false" rot="0">
              <a:off x="0" y="0"/>
              <a:ext cx="691136" cy="614483"/>
            </a:xfrm>
            <a:custGeom>
              <a:avLst/>
              <a:gdLst/>
              <a:ahLst/>
              <a:cxnLst/>
              <a:rect r="r" b="b" t="t" l="l"/>
              <a:pathLst>
                <a:path h="614483" w="691136">
                  <a:moveTo>
                    <a:pt x="0" y="0"/>
                  </a:moveTo>
                  <a:lnTo>
                    <a:pt x="691136" y="0"/>
                  </a:lnTo>
                  <a:lnTo>
                    <a:pt x="691136" y="614483"/>
                  </a:lnTo>
                  <a:lnTo>
                    <a:pt x="0" y="614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947206" y="92385"/>
              <a:ext cx="4076070" cy="418253"/>
            </a:xfrm>
            <a:prstGeom prst="rect">
              <a:avLst/>
            </a:prstGeom>
          </p:spPr>
          <p:txBody>
            <a:bodyPr anchor="t" rtlCol="false" tIns="0" lIns="0" bIns="0" rIns="0">
              <a:spAutoFit/>
            </a:bodyPr>
            <a:lstStyle/>
            <a:p>
              <a:pPr algn="l">
                <a:lnSpc>
                  <a:spcPts val="2659"/>
                </a:lnSpc>
                <a:spcBef>
                  <a:spcPct val="0"/>
                </a:spcBef>
              </a:pPr>
              <a:r>
                <a:rPr lang="en-US" sz="1899">
                  <a:solidFill>
                    <a:srgbClr val="FFFFFF"/>
                  </a:solidFill>
                  <a:latin typeface="Nexa"/>
                  <a:ea typeface="Nexa"/>
                  <a:cs typeface="Nexa"/>
                  <a:sym typeface="Nexa"/>
                </a:rPr>
                <a:t>LOGO</a:t>
              </a:r>
            </a:p>
          </p:txBody>
        </p:sp>
      </p:grpSp>
      <p:grpSp>
        <p:nvGrpSpPr>
          <p:cNvPr name="Group 7" id="7"/>
          <p:cNvGrpSpPr/>
          <p:nvPr/>
        </p:nvGrpSpPr>
        <p:grpSpPr>
          <a:xfrm rot="0">
            <a:off x="5951965" y="9083965"/>
            <a:ext cx="852035" cy="852035"/>
            <a:chOff x="0" y="0"/>
            <a:chExt cx="769407" cy="769407"/>
          </a:xfrm>
        </p:grpSpPr>
        <p:sp>
          <p:nvSpPr>
            <p:cNvPr name="Freeform 8" id="8">
              <a:extLst>
                <a:ext uri="{C183D7F6-B498-43B3-948B-1728B52AA6E4}">
                  <adec:decorative xmlns:adec="http://schemas.microsoft.com/office/drawing/2017/decorative" val="1"/>
                </a:ext>
              </a:extLst>
            </p:cNvPr>
            <p:cNvSpPr/>
            <p:nvPr/>
          </p:nvSpPr>
          <p:spPr>
            <a:xfrm flipH="false" flipV="false" rot="0">
              <a:off x="0" y="0"/>
              <a:ext cx="769407" cy="769407"/>
            </a:xfrm>
            <a:custGeom>
              <a:avLst/>
              <a:gdLst/>
              <a:ahLst/>
              <a:cxnLst/>
              <a:rect r="r" b="b" t="t" l="l"/>
              <a:pathLst>
                <a:path h="769407" w="769407">
                  <a:moveTo>
                    <a:pt x="0" y="0"/>
                  </a:moveTo>
                  <a:lnTo>
                    <a:pt x="769407" y="0"/>
                  </a:lnTo>
                  <a:lnTo>
                    <a:pt x="769407" y="769407"/>
                  </a:lnTo>
                  <a:lnTo>
                    <a:pt x="0" y="769407"/>
                  </a:lnTo>
                  <a:close/>
                </a:path>
              </a:pathLst>
            </a:custGeom>
            <a:solidFill>
              <a:srgbClr val="00B9F1"/>
            </a:solidFill>
            <a:ln w="19050" cap="sq">
              <a:solidFill>
                <a:srgbClr val="0D471D"/>
              </a:solidFill>
              <a:prstDash val="solid"/>
              <a:miter/>
            </a:ln>
          </p:spPr>
        </p:sp>
        <p:sp>
          <p:nvSpPr>
            <p:cNvPr name="TextBox 9" id="9"/>
            <p:cNvSpPr txBox="true"/>
            <p:nvPr/>
          </p:nvSpPr>
          <p:spPr>
            <a:xfrm>
              <a:off x="0" y="-38100"/>
              <a:ext cx="769407" cy="807507"/>
            </a:xfrm>
            <a:prstGeom prst="rect">
              <a:avLst/>
            </a:prstGeom>
          </p:spPr>
          <p:txBody>
            <a:bodyPr anchor="ctr" rtlCol="false" tIns="50800" lIns="50800" bIns="50800" rIns="50800"/>
            <a:lstStyle/>
            <a:p>
              <a:pPr algn="ctr">
                <a:lnSpc>
                  <a:spcPts val="2520"/>
                </a:lnSpc>
              </a:pPr>
            </a:p>
          </p:txBody>
        </p:sp>
      </p:grpSp>
      <p:sp>
        <p:nvSpPr>
          <p:cNvPr name="Freeform 10" id="10">
            <a:extLst>
              <a:ext uri="{C183D7F6-B498-43B3-948B-1728B52AA6E4}">
                <adec:decorative xmlns:adec="http://schemas.microsoft.com/office/drawing/2017/decorative" val="1"/>
              </a:ext>
            </a:extLst>
          </p:cNvPr>
          <p:cNvSpPr/>
          <p:nvPr/>
        </p:nvSpPr>
        <p:spPr>
          <a:xfrm flipH="false" flipV="false" rot="0">
            <a:off x="6236381" y="9368381"/>
            <a:ext cx="283204" cy="283204"/>
          </a:xfrm>
          <a:custGeom>
            <a:avLst/>
            <a:gdLst/>
            <a:ahLst/>
            <a:cxnLst/>
            <a:rect r="r" b="b" t="t" l="l"/>
            <a:pathLst>
              <a:path h="283204" w="283204">
                <a:moveTo>
                  <a:pt x="0" y="0"/>
                </a:moveTo>
                <a:lnTo>
                  <a:pt x="283204" y="0"/>
                </a:lnTo>
                <a:lnTo>
                  <a:pt x="283204" y="283204"/>
                </a:lnTo>
                <a:lnTo>
                  <a:pt x="0" y="2832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756000" y="5400171"/>
            <a:ext cx="4494704" cy="3825240"/>
          </a:xfrm>
          <a:prstGeom prst="rect">
            <a:avLst/>
          </a:prstGeom>
        </p:spPr>
        <p:txBody>
          <a:bodyPr anchor="t" rtlCol="false" tIns="0" lIns="0" bIns="0" rIns="0">
            <a:spAutoFit/>
          </a:bodyPr>
          <a:lstStyle/>
          <a:p>
            <a:pPr algn="l">
              <a:lnSpc>
                <a:spcPts val="9570"/>
              </a:lnSpc>
            </a:pPr>
            <a:r>
              <a:rPr lang="en-US" sz="8700">
                <a:solidFill>
                  <a:srgbClr val="FFFFFF"/>
                </a:solidFill>
                <a:latin typeface="ITC Cheltenham"/>
                <a:ea typeface="ITC Cheltenham"/>
                <a:cs typeface="ITC Cheltenham"/>
                <a:sym typeface="ITC Cheltenham"/>
              </a:rPr>
              <a:t>ESG REPORT 2030</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2E6E"/>
        </a:solidFill>
      </p:bgPr>
    </p:bg>
    <p:spTree>
      <p:nvGrpSpPr>
        <p:cNvPr id="1" name=""/>
        <p:cNvGrpSpPr/>
        <p:nvPr/>
      </p:nvGrpSpPr>
      <p:grpSpPr>
        <a:xfrm>
          <a:off x="0" y="0"/>
          <a:ext cx="0" cy="0"/>
          <a:chOff x="0" y="0"/>
          <a:chExt cx="0" cy="0"/>
        </a:xfrm>
      </p:grpSpPr>
      <p:grpSp>
        <p:nvGrpSpPr>
          <p:cNvPr name="Group 2" id="2"/>
          <p:cNvGrpSpPr/>
          <p:nvPr/>
        </p:nvGrpSpPr>
        <p:grpSpPr>
          <a:xfrm rot="0">
            <a:off x="-114300" y="-114300"/>
            <a:ext cx="7788600" cy="7448676"/>
            <a:chOff x="0" y="0"/>
            <a:chExt cx="10384800" cy="9931568"/>
          </a:xfrm>
        </p:grpSpPr>
        <p:pic>
          <p:nvPicPr>
            <p:cNvPr name="Picture 3" id="3" descr="A group of people standing in the middle of a garden"/>
            <p:cNvPicPr>
              <a:picLocks noChangeAspect="true"/>
            </p:cNvPicPr>
            <p:nvPr/>
          </p:nvPicPr>
          <p:blipFill>
            <a:blip r:embed="rId2"/>
            <a:srcRect l="6241" t="20417" r="0" b="19750"/>
            <a:stretch>
              <a:fillRect/>
            </a:stretch>
          </p:blipFill>
          <p:spPr>
            <a:xfrm flipH="false" flipV="false">
              <a:off x="0" y="0"/>
              <a:ext cx="10384800" cy="9931568"/>
            </a:xfrm>
            <a:prstGeom prst="rect">
              <a:avLst/>
            </a:prstGeom>
          </p:spPr>
        </p:pic>
      </p:grpSp>
      <p:sp>
        <p:nvSpPr>
          <p:cNvPr name="TextBox 4" id="4"/>
          <p:cNvSpPr txBox="true"/>
          <p:nvPr/>
        </p:nvSpPr>
        <p:spPr>
          <a:xfrm rot="0">
            <a:off x="3780000" y="7931903"/>
            <a:ext cx="3024000" cy="344805"/>
          </a:xfrm>
          <a:prstGeom prst="rect">
            <a:avLst/>
          </a:prstGeom>
        </p:spPr>
        <p:txBody>
          <a:bodyPr anchor="t" rtlCol="false" tIns="0" lIns="0" bIns="0" rIns="0">
            <a:spAutoFit/>
          </a:bodyPr>
          <a:lstStyle/>
          <a:p>
            <a:pPr algn="l">
              <a:lnSpc>
                <a:spcPts val="2520"/>
              </a:lnSpc>
            </a:pPr>
            <a:r>
              <a:rPr lang="en-US" b="true" sz="1800" spc="250">
                <a:solidFill>
                  <a:srgbClr val="FFFFFF"/>
                </a:solidFill>
                <a:latin typeface="ITC Cheltenham Bold"/>
                <a:ea typeface="ITC Cheltenham Bold"/>
                <a:cs typeface="ITC Cheltenham Bold"/>
                <a:sym typeface="ITC Cheltenham Bold"/>
              </a:rPr>
              <a:t>CONTACT</a:t>
            </a:r>
          </a:p>
        </p:txBody>
      </p:sp>
      <p:sp>
        <p:nvSpPr>
          <p:cNvPr name="TextBox 5" id="5"/>
          <p:cNvSpPr txBox="true"/>
          <p:nvPr/>
        </p:nvSpPr>
        <p:spPr>
          <a:xfrm rot="0">
            <a:off x="3780000" y="8412000"/>
            <a:ext cx="3024000" cy="1524000"/>
          </a:xfrm>
          <a:prstGeom prst="rect">
            <a:avLst/>
          </a:prstGeom>
        </p:spPr>
        <p:txBody>
          <a:bodyPr anchor="t" rtlCol="false" tIns="0" lIns="0" bIns="0" rIns="0">
            <a:spAutoFit/>
          </a:bodyPr>
          <a:lstStyle/>
          <a:p>
            <a:pPr algn="l" marL="0" indent="0" lvl="0">
              <a:lnSpc>
                <a:spcPts val="2039"/>
              </a:lnSpc>
            </a:pPr>
            <a:r>
              <a:rPr lang="en-US" sz="1200" u="none">
                <a:solidFill>
                  <a:srgbClr val="FFFFFF"/>
                </a:solidFill>
                <a:latin typeface="Nexa"/>
                <a:ea typeface="Nexa"/>
                <a:cs typeface="Nexa"/>
                <a:sym typeface="Nexa"/>
              </a:rPr>
              <a:t>Your Company Name Here</a:t>
            </a:r>
          </a:p>
          <a:p>
            <a:pPr algn="l" marL="0" indent="0" lvl="0">
              <a:lnSpc>
                <a:spcPts val="2039"/>
              </a:lnSpc>
            </a:pPr>
            <a:r>
              <a:rPr lang="en-US" sz="1200" u="none">
                <a:solidFill>
                  <a:srgbClr val="FFFFFF"/>
                </a:solidFill>
                <a:latin typeface="Nexa"/>
                <a:ea typeface="Nexa"/>
                <a:cs typeface="Nexa"/>
                <a:sym typeface="Nexa"/>
              </a:rPr>
              <a:t>123 Anywhere St., Any City, ST 12345</a:t>
            </a:r>
          </a:p>
          <a:p>
            <a:pPr algn="l" marL="0" indent="0" lvl="0">
              <a:lnSpc>
                <a:spcPts val="2039"/>
              </a:lnSpc>
            </a:pPr>
            <a:r>
              <a:rPr lang="en-US" sz="1200" u="none">
                <a:solidFill>
                  <a:srgbClr val="FFFFFF"/>
                </a:solidFill>
                <a:latin typeface="Nexa"/>
                <a:ea typeface="Nexa"/>
                <a:cs typeface="Nexa"/>
                <a:sym typeface="Nexa"/>
              </a:rPr>
              <a:t>123-456-7890</a:t>
            </a:r>
          </a:p>
          <a:p>
            <a:pPr algn="l" marL="0" indent="0" lvl="0">
              <a:lnSpc>
                <a:spcPts val="2039"/>
              </a:lnSpc>
            </a:pPr>
            <a:r>
              <a:rPr lang="en-US" sz="1200" u="none">
                <a:solidFill>
                  <a:srgbClr val="FFFFFF"/>
                </a:solidFill>
                <a:latin typeface="Nexa"/>
                <a:ea typeface="Nexa"/>
                <a:cs typeface="Nexa"/>
                <a:sym typeface="Nexa"/>
              </a:rPr>
              <a:t>www.reallygreatsite.com</a:t>
            </a:r>
          </a:p>
          <a:p>
            <a:pPr algn="l" marL="0" indent="0" lvl="0">
              <a:lnSpc>
                <a:spcPts val="2039"/>
              </a:lnSpc>
            </a:pPr>
            <a:r>
              <a:rPr lang="en-US" sz="1200" u="none">
                <a:solidFill>
                  <a:srgbClr val="FFFFFF"/>
                </a:solidFill>
                <a:latin typeface="Nexa"/>
                <a:ea typeface="Nexa"/>
                <a:cs typeface="Nexa"/>
                <a:sym typeface="Nexa"/>
              </a:rPr>
              <a:t>hello@reallygreatsite.com</a:t>
            </a:r>
          </a:p>
          <a:p>
            <a:pPr algn="l" marL="0" indent="0" lvl="0">
              <a:lnSpc>
                <a:spcPts val="2039"/>
              </a:lnSpc>
            </a:pPr>
            <a:r>
              <a:rPr lang="en-US" sz="1200" u="none">
                <a:solidFill>
                  <a:srgbClr val="FFFFFF"/>
                </a:solidFill>
                <a:latin typeface="Nexa"/>
                <a:ea typeface="Nexa"/>
                <a:cs typeface="Nexa"/>
                <a:sym typeface="Nexa"/>
              </a:rPr>
              <a:t>@reallygreatsite</a:t>
            </a:r>
          </a:p>
        </p:txBody>
      </p:sp>
      <p:sp>
        <p:nvSpPr>
          <p:cNvPr name="AutoShape 6" id="6">
            <a:extLst>
              <a:ext uri="{C183D7F6-B498-43B3-948B-1728B52AA6E4}">
                <adec:decorative xmlns:adec="http://schemas.microsoft.com/office/drawing/2017/decorative" val="1"/>
              </a:ext>
            </a:extLst>
          </p:cNvPr>
          <p:cNvSpPr/>
          <p:nvPr/>
        </p:nvSpPr>
        <p:spPr>
          <a:xfrm flipH="true">
            <a:off x="3559015" y="8008103"/>
            <a:ext cx="0" cy="1927897"/>
          </a:xfrm>
          <a:prstGeom prst="line">
            <a:avLst/>
          </a:prstGeom>
          <a:ln cap="flat" w="19050">
            <a:solidFill>
              <a:srgbClr val="00B9F1"/>
            </a:solidFill>
            <a:prstDash val="sysDot"/>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2E6E"/>
        </a:solidFill>
      </p:bgPr>
    </p:bg>
    <p:spTree>
      <p:nvGrpSpPr>
        <p:cNvPr id="1" name=""/>
        <p:cNvGrpSpPr/>
        <p:nvPr/>
      </p:nvGrpSpPr>
      <p:grpSpPr>
        <a:xfrm>
          <a:off x="0" y="0"/>
          <a:ext cx="0" cy="0"/>
          <a:chOff x="0" y="0"/>
          <a:chExt cx="0" cy="0"/>
        </a:xfrm>
      </p:grpSpPr>
      <p:grpSp>
        <p:nvGrpSpPr>
          <p:cNvPr name="Group 2" id="2"/>
          <p:cNvGrpSpPr/>
          <p:nvPr/>
        </p:nvGrpSpPr>
        <p:grpSpPr>
          <a:xfrm rot="0">
            <a:off x="-236077" y="5098494"/>
            <a:ext cx="8032154" cy="5884026"/>
            <a:chOff x="0" y="0"/>
            <a:chExt cx="5198403" cy="3808136"/>
          </a:xfrm>
        </p:grpSpPr>
        <p:sp>
          <p:nvSpPr>
            <p:cNvPr name="Freeform 3" id="3">
              <a:extLst>
                <a:ext uri="{C183D7F6-B498-43B3-948B-1728B52AA6E4}">
                  <adec:decorative xmlns:adec="http://schemas.microsoft.com/office/drawing/2017/decorative" val="1"/>
                </a:ext>
              </a:extLst>
            </p:cNvPr>
            <p:cNvSpPr/>
            <p:nvPr/>
          </p:nvSpPr>
          <p:spPr>
            <a:xfrm flipH="false" flipV="false" rot="0">
              <a:off x="0" y="0"/>
              <a:ext cx="5198404" cy="3808137"/>
            </a:xfrm>
            <a:custGeom>
              <a:avLst/>
              <a:gdLst/>
              <a:ahLst/>
              <a:cxnLst/>
              <a:rect r="r" b="b" t="t" l="l"/>
              <a:pathLst>
                <a:path h="3808137" w="5198404">
                  <a:moveTo>
                    <a:pt x="0" y="0"/>
                  </a:moveTo>
                  <a:lnTo>
                    <a:pt x="5198404" y="0"/>
                  </a:lnTo>
                  <a:lnTo>
                    <a:pt x="5198404" y="3808137"/>
                  </a:lnTo>
                  <a:lnTo>
                    <a:pt x="0" y="3808137"/>
                  </a:lnTo>
                  <a:close/>
                </a:path>
              </a:pathLst>
            </a:custGeom>
            <a:solidFill>
              <a:srgbClr val="FFFFFF"/>
            </a:solidFill>
            <a:ln cap="sq">
              <a:noFill/>
              <a:prstDash val="solid"/>
              <a:miter/>
            </a:ln>
          </p:spPr>
        </p:sp>
        <p:sp>
          <p:nvSpPr>
            <p:cNvPr name="TextBox 4" id="4"/>
            <p:cNvSpPr txBox="true"/>
            <p:nvPr/>
          </p:nvSpPr>
          <p:spPr>
            <a:xfrm>
              <a:off x="0" y="-19050"/>
              <a:ext cx="5198403" cy="3827186"/>
            </a:xfrm>
            <a:prstGeom prst="rect">
              <a:avLst/>
            </a:prstGeom>
          </p:spPr>
          <p:txBody>
            <a:bodyPr anchor="ctr" rtlCol="false" tIns="20673" lIns="20673" bIns="20673" rIns="20673"/>
            <a:lstStyle/>
            <a:p>
              <a:pPr algn="ctr">
                <a:lnSpc>
                  <a:spcPts val="1025"/>
                </a:lnSpc>
              </a:pPr>
            </a:p>
          </p:txBody>
        </p:sp>
      </p:grpSp>
      <p:grpSp>
        <p:nvGrpSpPr>
          <p:cNvPr name="Group 5" id="5"/>
          <p:cNvGrpSpPr/>
          <p:nvPr/>
        </p:nvGrpSpPr>
        <p:grpSpPr>
          <a:xfrm rot="0">
            <a:off x="756000" y="1953444"/>
            <a:ext cx="6048000" cy="2585781"/>
            <a:chOff x="0" y="0"/>
            <a:chExt cx="6350000" cy="2714899"/>
          </a:xfrm>
        </p:grpSpPr>
        <p:sp>
          <p:nvSpPr>
            <p:cNvPr name="Freeform 6" id="6" descr="A person in overalls holding a basket of green beans"/>
            <p:cNvSpPr/>
            <p:nvPr/>
          </p:nvSpPr>
          <p:spPr>
            <a:xfrm flipH="false" flipV="false" rot="0">
              <a:off x="0" y="0"/>
              <a:ext cx="6350000" cy="2714899"/>
            </a:xfrm>
            <a:custGeom>
              <a:avLst/>
              <a:gdLst/>
              <a:ahLst/>
              <a:cxnLst/>
              <a:rect r="r" b="b" t="t" l="l"/>
              <a:pathLst>
                <a:path h="2714899" w="6350000">
                  <a:moveTo>
                    <a:pt x="0" y="2307664"/>
                  </a:moveTo>
                  <a:lnTo>
                    <a:pt x="0" y="407235"/>
                  </a:lnTo>
                  <a:cubicBezTo>
                    <a:pt x="0" y="181898"/>
                    <a:pt x="170180" y="0"/>
                    <a:pt x="381000" y="0"/>
                  </a:cubicBezTo>
                  <a:lnTo>
                    <a:pt x="5969000" y="0"/>
                  </a:lnTo>
                  <a:cubicBezTo>
                    <a:pt x="6179820" y="0"/>
                    <a:pt x="6350000" y="181898"/>
                    <a:pt x="6350000" y="407235"/>
                  </a:cubicBezTo>
                  <a:lnTo>
                    <a:pt x="6350000" y="2307664"/>
                  </a:lnTo>
                  <a:cubicBezTo>
                    <a:pt x="6350000" y="2533001"/>
                    <a:pt x="6179820" y="2714899"/>
                    <a:pt x="5969000" y="2714899"/>
                  </a:cubicBezTo>
                  <a:lnTo>
                    <a:pt x="381000" y="2714899"/>
                  </a:lnTo>
                  <a:cubicBezTo>
                    <a:pt x="170180" y="2714899"/>
                    <a:pt x="0" y="2533001"/>
                    <a:pt x="0" y="2307664"/>
                  </a:cubicBezTo>
                  <a:close/>
                </a:path>
              </a:pathLst>
            </a:custGeom>
            <a:blipFill>
              <a:blip r:embed="rId2"/>
              <a:stretch>
                <a:fillRect l="0" t="-27823" r="0" b="-27823"/>
              </a:stretch>
            </a:blipFill>
            <a:ln w="19050" cap="sq">
              <a:solidFill>
                <a:srgbClr val="0D471D"/>
              </a:solidFill>
              <a:prstDash val="solid"/>
              <a:miter/>
            </a:ln>
          </p:spPr>
        </p:sp>
      </p:grpSp>
      <p:sp>
        <p:nvSpPr>
          <p:cNvPr name="TextBox 7" id="7"/>
          <p:cNvSpPr txBox="true"/>
          <p:nvPr/>
        </p:nvSpPr>
        <p:spPr>
          <a:xfrm rot="0">
            <a:off x="756000" y="670275"/>
            <a:ext cx="6048000" cy="723900"/>
          </a:xfrm>
          <a:prstGeom prst="rect">
            <a:avLst/>
          </a:prstGeom>
        </p:spPr>
        <p:txBody>
          <a:bodyPr anchor="t" rtlCol="false" tIns="0" lIns="0" bIns="0" rIns="0">
            <a:spAutoFit/>
          </a:bodyPr>
          <a:lstStyle/>
          <a:p>
            <a:pPr algn="l" marL="0" indent="0" lvl="0">
              <a:lnSpc>
                <a:spcPts val="5040"/>
              </a:lnSpc>
              <a:spcBef>
                <a:spcPct val="0"/>
              </a:spcBef>
            </a:pPr>
            <a:r>
              <a:rPr lang="en-US" sz="4200" spc="-168" strike="noStrike" u="none">
                <a:solidFill>
                  <a:srgbClr val="FFFFFF"/>
                </a:solidFill>
                <a:latin typeface="ITC Cheltenham"/>
                <a:ea typeface="ITC Cheltenham"/>
                <a:cs typeface="ITC Cheltenham"/>
                <a:sym typeface="ITC Cheltenham"/>
              </a:rPr>
              <a:t>Foreword</a:t>
            </a:r>
          </a:p>
        </p:txBody>
      </p:sp>
      <p:sp>
        <p:nvSpPr>
          <p:cNvPr name="TextBox 8" id="8"/>
          <p:cNvSpPr txBox="true"/>
          <p:nvPr/>
        </p:nvSpPr>
        <p:spPr>
          <a:xfrm rot="0">
            <a:off x="756000" y="5624334"/>
            <a:ext cx="2090576" cy="1398270"/>
          </a:xfrm>
          <a:prstGeom prst="rect">
            <a:avLst/>
          </a:prstGeom>
        </p:spPr>
        <p:txBody>
          <a:bodyPr anchor="t" rtlCol="false" tIns="0" lIns="0" bIns="0" rIns="0">
            <a:spAutoFit/>
          </a:bodyPr>
          <a:lstStyle/>
          <a:p>
            <a:pPr algn="l" marL="0" indent="0" lvl="0">
              <a:lnSpc>
                <a:spcPts val="2700"/>
              </a:lnSpc>
              <a:spcBef>
                <a:spcPct val="0"/>
              </a:spcBef>
            </a:pPr>
            <a:r>
              <a:rPr lang="en-US" sz="1800" i="true" strike="noStrike" u="none">
                <a:solidFill>
                  <a:srgbClr val="002E6E"/>
                </a:solidFill>
                <a:latin typeface="ITC Cheltenham Italics"/>
                <a:ea typeface="ITC Cheltenham Italics"/>
                <a:cs typeface="ITC Cheltenham Italics"/>
                <a:sym typeface="ITC Cheltenham Italics"/>
              </a:rPr>
              <a:t>Add a pull quote from the message</a:t>
            </a:r>
            <a:r>
              <a:rPr lang="en-US" sz="1800" i="true" strike="noStrike" u="none">
                <a:solidFill>
                  <a:srgbClr val="002E6E"/>
                </a:solidFill>
                <a:latin typeface="ITC Cheltenham Italics"/>
                <a:ea typeface="ITC Cheltenham Italics"/>
                <a:cs typeface="ITC Cheltenham Italics"/>
                <a:sym typeface="ITC Cheltenham Italics"/>
              </a:rPr>
              <a:t> to highlight an important idea</a:t>
            </a:r>
          </a:p>
        </p:txBody>
      </p:sp>
      <p:sp>
        <p:nvSpPr>
          <p:cNvPr name="TextBox 9" id="9"/>
          <p:cNvSpPr txBox="true"/>
          <p:nvPr/>
        </p:nvSpPr>
        <p:spPr>
          <a:xfrm rot="0">
            <a:off x="1387031" y="9916950"/>
            <a:ext cx="2277106" cy="198120"/>
          </a:xfrm>
          <a:prstGeom prst="rect">
            <a:avLst/>
          </a:prstGeom>
        </p:spPr>
        <p:txBody>
          <a:bodyPr anchor="t" rtlCol="false" tIns="0" lIns="0" bIns="0" rIns="0">
            <a:spAutoFit/>
          </a:bodyPr>
          <a:lstStyle/>
          <a:p>
            <a:pPr algn="l" marL="0" indent="0" lvl="0">
              <a:lnSpc>
                <a:spcPts val="1679"/>
              </a:lnSpc>
              <a:spcBef>
                <a:spcPct val="0"/>
              </a:spcBef>
            </a:pPr>
            <a:r>
              <a:rPr lang="en-US" sz="1200">
                <a:solidFill>
                  <a:srgbClr val="002E6E"/>
                </a:solidFill>
                <a:latin typeface="Nexa"/>
                <a:ea typeface="Nexa"/>
                <a:cs typeface="Nexa"/>
                <a:sym typeface="Nexa"/>
              </a:rPr>
              <a:t>• </a:t>
            </a:r>
            <a:r>
              <a:rPr lang="en-US" sz="1200" strike="noStrike" u="none">
                <a:solidFill>
                  <a:srgbClr val="002E6E"/>
                </a:solidFill>
                <a:latin typeface="Nexa"/>
                <a:ea typeface="Nexa"/>
                <a:cs typeface="Nexa"/>
                <a:sym typeface="Nexa"/>
              </a:rPr>
              <a:t>ESG Report 2030</a:t>
            </a:r>
          </a:p>
        </p:txBody>
      </p:sp>
      <p:sp>
        <p:nvSpPr>
          <p:cNvPr name="TextBox 10" id="10"/>
          <p:cNvSpPr txBox="true"/>
          <p:nvPr/>
        </p:nvSpPr>
        <p:spPr>
          <a:xfrm rot="0">
            <a:off x="3345631" y="5700534"/>
            <a:ext cx="3458369" cy="3970020"/>
          </a:xfrm>
          <a:prstGeom prst="rect">
            <a:avLst/>
          </a:prstGeom>
        </p:spPr>
        <p:txBody>
          <a:bodyPr anchor="t" rtlCol="false" tIns="0" lIns="0" bIns="0" rIns="0">
            <a:spAutoFit/>
          </a:bodyPr>
          <a:lstStyle/>
          <a:p>
            <a:pPr algn="l" marL="0" indent="0" lvl="0">
              <a:lnSpc>
                <a:spcPts val="1679"/>
              </a:lnSpc>
              <a:spcBef>
                <a:spcPct val="0"/>
              </a:spcBef>
            </a:pPr>
            <a:r>
              <a:rPr lang="en-US" sz="1200" strike="noStrike" u="none">
                <a:solidFill>
                  <a:srgbClr val="002E6E"/>
                </a:solidFill>
                <a:latin typeface="Nexa"/>
                <a:ea typeface="Nexa"/>
                <a:cs typeface="Nexa"/>
                <a:sym typeface="Nexa"/>
              </a:rPr>
              <a:t>This section is an opportunity to demonstrate how top management perceives and values your company’s commitment to environmental, social, and governance (ESG) principles. </a:t>
            </a:r>
          </a:p>
          <a:p>
            <a:pPr algn="l" marL="0" indent="0" lvl="0">
              <a:lnSpc>
                <a:spcPts val="1679"/>
              </a:lnSpc>
              <a:spcBef>
                <a:spcPct val="0"/>
              </a:spcBef>
            </a:pPr>
          </a:p>
          <a:p>
            <a:pPr algn="l" marL="0" indent="0" lvl="0">
              <a:lnSpc>
                <a:spcPts val="1679"/>
              </a:lnSpc>
              <a:spcBef>
                <a:spcPct val="0"/>
              </a:spcBef>
            </a:pPr>
            <a:r>
              <a:rPr lang="en-US" sz="1200" strike="noStrike" u="none">
                <a:solidFill>
                  <a:srgbClr val="002E6E"/>
                </a:solidFill>
                <a:latin typeface="Nexa"/>
                <a:ea typeface="Nexa"/>
                <a:cs typeface="Nexa"/>
                <a:sym typeface="Nexa"/>
              </a:rPr>
              <a:t>An authentic, sincere and mission-driven statement from the chair, CEO or president signals commitment and sets the tone for the rest of the report. It can include an overview of the vision, direction and strategy the organization has in place to ensure adherence to global standards in ESG.</a:t>
            </a:r>
          </a:p>
          <a:p>
            <a:pPr algn="l" marL="0" indent="0" lvl="0">
              <a:lnSpc>
                <a:spcPts val="1679"/>
              </a:lnSpc>
              <a:spcBef>
                <a:spcPct val="0"/>
              </a:spcBef>
            </a:pPr>
          </a:p>
          <a:p>
            <a:pPr algn="l" marL="0" indent="0" lvl="0">
              <a:lnSpc>
                <a:spcPts val="1679"/>
              </a:lnSpc>
              <a:spcBef>
                <a:spcPct val="0"/>
              </a:spcBef>
            </a:pPr>
            <a:r>
              <a:rPr lang="en-US" sz="1200" strike="noStrike" u="none">
                <a:solidFill>
                  <a:srgbClr val="002E6E"/>
                </a:solidFill>
                <a:latin typeface="Nexa"/>
                <a:ea typeface="Nexa"/>
                <a:cs typeface="Nexa"/>
                <a:sym typeface="Nexa"/>
              </a:rPr>
              <a:t>This message demonstrates the organization's understanding of its impact and responsibility to people and the planet. Importantly, it also builds the audience's trust and confidence in the organization.</a:t>
            </a:r>
          </a:p>
        </p:txBody>
      </p:sp>
      <p:sp>
        <p:nvSpPr>
          <p:cNvPr name="TextBox 11" id="11"/>
          <p:cNvSpPr txBox="true"/>
          <p:nvPr/>
        </p:nvSpPr>
        <p:spPr>
          <a:xfrm rot="0">
            <a:off x="756000" y="9916933"/>
            <a:ext cx="152400" cy="171450"/>
          </a:xfrm>
          <a:prstGeom prst="rect">
            <a:avLst/>
          </a:prstGeom>
        </p:spPr>
        <p:txBody>
          <a:bodyPr anchor="t" rtlCol="false" tIns="0" lIns="0" bIns="0" rIns="0" wrap="none">
            <a:spAutoFit/>
          </a:bodyPr>
          <a:lstStyle/>
          <a:p>
            <a:pPr algn="ctr">
              <a:lnSpc>
                <a:spcPts val="1679"/>
              </a:lnSpc>
              <a:spcBef>
                <a:spcPct val="0"/>
              </a:spcBef>
            </a:pPr>
            <a:r>
              <a:rPr lang="en-US" sz="1200">
                <a:solidFill>
                  <a:srgbClr val="002E6E"/>
                </a:solidFill>
                <a:latin typeface="Nexa"/>
                <a:ea typeface="Nexa"/>
                <a:cs typeface="Nexa"/>
                <a:sym typeface="Nexa"/>
              </a:rPr>
              <a:t>Page 2</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002E6E"/>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756000" y="4945385"/>
          <a:ext cx="6048000" cy="4725169"/>
        </p:xfrm>
        <a:graphic>
          <a:graphicData uri="http://schemas.openxmlformats.org/drawingml/2006/table">
            <a:tbl>
              <a:tblPr/>
              <a:tblGrid>
                <a:gridCol w="4082354"/>
                <a:gridCol w="1965646"/>
              </a:tblGrid>
              <a:tr h="787528">
                <a:tc>
                  <a:txBody>
                    <a:bodyPr anchor="t" rtlCol="false"/>
                    <a:lstStyle/>
                    <a:p>
                      <a:pPr algn="l">
                        <a:lnSpc>
                          <a:spcPts val="2519"/>
                        </a:lnSpc>
                        <a:defRPr/>
                      </a:pPr>
                      <a:r>
                        <a:rPr lang="en-US" sz="1799">
                          <a:solidFill>
                            <a:srgbClr val="FFFFFF"/>
                          </a:solidFill>
                          <a:latin typeface="Nexa"/>
                          <a:ea typeface="Nexa"/>
                          <a:cs typeface="Nexa"/>
                          <a:sym typeface="Nexa"/>
                        </a:rPr>
                        <a:t>Introduction</a:t>
                      </a:r>
                      <a:endParaRPr lang="en-US" sz="1100"/>
                    </a:p>
                  </a:txBody>
                  <a:tcPr marL="114300" marR="114300" marT="114300" marB="114300"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9525">
                      <a:solidFill>
                        <a:srgbClr val="EDF0F2"/>
                      </a:solidFill>
                      <a:prstDash val="solid"/>
                      <a:round/>
                      <a:headEnd type="none" w="med" len="med"/>
                      <a:tailEnd type="none" w="med" len="med"/>
                    </a:lnB>
                  </a:tcPr>
                </a:tc>
                <a:tc>
                  <a:txBody>
                    <a:bodyPr anchor="t" rtlCol="false"/>
                    <a:lstStyle/>
                    <a:p>
                      <a:pPr algn="r">
                        <a:lnSpc>
                          <a:spcPts val="2519"/>
                        </a:lnSpc>
                        <a:defRPr/>
                      </a:pPr>
                      <a:r>
                        <a:rPr lang="en-US" sz="1799">
                          <a:solidFill>
                            <a:srgbClr val="00B9F1"/>
                          </a:solidFill>
                          <a:latin typeface="ITC Cheltenham"/>
                          <a:ea typeface="ITC Cheltenham"/>
                          <a:cs typeface="ITC Cheltenham"/>
                          <a:sym typeface="ITC Cheltenham"/>
                        </a:rPr>
                        <a:t>04</a:t>
                      </a:r>
                      <a:endParaRPr lang="en-US" sz="1100"/>
                    </a:p>
                  </a:txBody>
                  <a:tcPr marL="114300" marR="114300" marT="114300" marB="114300"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9525">
                      <a:solidFill>
                        <a:srgbClr val="EDF0F2"/>
                      </a:solidFill>
                      <a:prstDash val="solid"/>
                      <a:round/>
                      <a:headEnd type="none" w="med" len="med"/>
                      <a:tailEnd type="none" w="med" len="med"/>
                    </a:lnB>
                  </a:tcPr>
                </a:tc>
              </a:tr>
              <a:tr h="787528">
                <a:tc>
                  <a:txBody>
                    <a:bodyPr anchor="t" rtlCol="false"/>
                    <a:lstStyle/>
                    <a:p>
                      <a:pPr algn="l">
                        <a:lnSpc>
                          <a:spcPts val="2519"/>
                        </a:lnSpc>
                        <a:defRPr/>
                      </a:pPr>
                      <a:r>
                        <a:rPr lang="en-US" sz="1799">
                          <a:solidFill>
                            <a:srgbClr val="FFFFFF"/>
                          </a:solidFill>
                          <a:latin typeface="Nexa"/>
                          <a:ea typeface="Nexa"/>
                          <a:cs typeface="Nexa"/>
                          <a:sym typeface="Nexa"/>
                        </a:rPr>
                        <a:t>Overview</a:t>
                      </a:r>
                      <a:endParaRPr lang="en-US" sz="1100"/>
                    </a:p>
                  </a:txBody>
                  <a:tcPr marL="114300" marR="114300" marT="114300" marB="114300"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9525">
                      <a:solidFill>
                        <a:srgbClr val="EDF0F2"/>
                      </a:solidFill>
                      <a:prstDash val="solid"/>
                      <a:round/>
                      <a:headEnd type="none" w="med" len="med"/>
                      <a:tailEnd type="none" w="med" len="med"/>
                    </a:lnB>
                  </a:tcPr>
                </a:tc>
                <a:tc>
                  <a:txBody>
                    <a:bodyPr anchor="t" rtlCol="false"/>
                    <a:lstStyle/>
                    <a:p>
                      <a:pPr algn="r">
                        <a:lnSpc>
                          <a:spcPts val="2519"/>
                        </a:lnSpc>
                        <a:defRPr/>
                      </a:pPr>
                      <a:r>
                        <a:rPr lang="en-US" sz="1799">
                          <a:solidFill>
                            <a:srgbClr val="00B9F1"/>
                          </a:solidFill>
                          <a:latin typeface="ITC Cheltenham"/>
                          <a:ea typeface="ITC Cheltenham"/>
                          <a:cs typeface="ITC Cheltenham"/>
                          <a:sym typeface="ITC Cheltenham"/>
                        </a:rPr>
                        <a:t>05</a:t>
                      </a:r>
                      <a:endParaRPr lang="en-US" sz="1100"/>
                    </a:p>
                  </a:txBody>
                  <a:tcPr marL="114300" marR="114300" marT="114300" marB="114300"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9525">
                      <a:solidFill>
                        <a:srgbClr val="EDF0F2"/>
                      </a:solidFill>
                      <a:prstDash val="solid"/>
                      <a:round/>
                      <a:headEnd type="none" w="med" len="med"/>
                      <a:tailEnd type="none" w="med" len="med"/>
                    </a:lnB>
                  </a:tcPr>
                </a:tc>
              </a:tr>
              <a:tr h="787528">
                <a:tc>
                  <a:txBody>
                    <a:bodyPr anchor="t" rtlCol="false"/>
                    <a:lstStyle/>
                    <a:p>
                      <a:pPr algn="l">
                        <a:lnSpc>
                          <a:spcPts val="2519"/>
                        </a:lnSpc>
                        <a:defRPr/>
                      </a:pPr>
                      <a:r>
                        <a:rPr lang="en-US" sz="1799">
                          <a:solidFill>
                            <a:srgbClr val="FFFFFF"/>
                          </a:solidFill>
                          <a:latin typeface="Nexa"/>
                          <a:ea typeface="Nexa"/>
                          <a:cs typeface="Nexa"/>
                          <a:sym typeface="Nexa"/>
                        </a:rPr>
                        <a:t>Next section here</a:t>
                      </a:r>
                      <a:endParaRPr lang="en-US" sz="1100"/>
                    </a:p>
                  </a:txBody>
                  <a:tcPr marL="114300" marR="114300" marT="114300" marB="114300"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9525">
                      <a:solidFill>
                        <a:srgbClr val="EDF0F2"/>
                      </a:solidFill>
                      <a:prstDash val="solid"/>
                      <a:round/>
                      <a:headEnd type="none" w="med" len="med"/>
                      <a:tailEnd type="none" w="med" len="med"/>
                    </a:lnB>
                  </a:tcPr>
                </a:tc>
                <a:tc>
                  <a:txBody>
                    <a:bodyPr anchor="t" rtlCol="false"/>
                    <a:lstStyle/>
                    <a:p>
                      <a:pPr algn="r">
                        <a:lnSpc>
                          <a:spcPts val="2519"/>
                        </a:lnSpc>
                        <a:defRPr/>
                      </a:pPr>
                      <a:r>
                        <a:rPr lang="en-US" sz="1799">
                          <a:solidFill>
                            <a:srgbClr val="00B9F1"/>
                          </a:solidFill>
                          <a:latin typeface="ITC Cheltenham"/>
                          <a:ea typeface="ITC Cheltenham"/>
                          <a:cs typeface="ITC Cheltenham"/>
                          <a:sym typeface="ITC Cheltenham"/>
                        </a:rPr>
                        <a:t>06</a:t>
                      </a:r>
                      <a:endParaRPr lang="en-US" sz="1100"/>
                    </a:p>
                  </a:txBody>
                  <a:tcPr marL="114300" marR="114300" marT="114300" marB="114300"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9525">
                      <a:solidFill>
                        <a:srgbClr val="EDF0F2"/>
                      </a:solidFill>
                      <a:prstDash val="solid"/>
                      <a:round/>
                      <a:headEnd type="none" w="med" len="med"/>
                      <a:tailEnd type="none" w="med" len="med"/>
                    </a:lnB>
                  </a:tcPr>
                </a:tc>
              </a:tr>
              <a:tr h="787528">
                <a:tc>
                  <a:txBody>
                    <a:bodyPr anchor="t" rtlCol="false"/>
                    <a:lstStyle/>
                    <a:p>
                      <a:pPr algn="l">
                        <a:lnSpc>
                          <a:spcPts val="2519"/>
                        </a:lnSpc>
                        <a:defRPr/>
                      </a:pPr>
                      <a:r>
                        <a:rPr lang="en-US" sz="1799">
                          <a:solidFill>
                            <a:srgbClr val="FFFFFF"/>
                          </a:solidFill>
                          <a:latin typeface="Nexa"/>
                          <a:ea typeface="Nexa"/>
                          <a:cs typeface="Nexa"/>
                          <a:sym typeface="Nexa"/>
                        </a:rPr>
                        <a:t>Next section here</a:t>
                      </a:r>
                      <a:endParaRPr lang="en-US" sz="1100"/>
                    </a:p>
                  </a:txBody>
                  <a:tcPr marL="114300" marR="114300" marT="114300" marB="114300"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9525">
                      <a:solidFill>
                        <a:srgbClr val="EDF0F2"/>
                      </a:solidFill>
                      <a:prstDash val="solid"/>
                      <a:round/>
                      <a:headEnd type="none" w="med" len="med"/>
                      <a:tailEnd type="none" w="med" len="med"/>
                    </a:lnB>
                  </a:tcPr>
                </a:tc>
                <a:tc>
                  <a:txBody>
                    <a:bodyPr anchor="t" rtlCol="false"/>
                    <a:lstStyle/>
                    <a:p>
                      <a:pPr algn="r">
                        <a:lnSpc>
                          <a:spcPts val="2519"/>
                        </a:lnSpc>
                        <a:defRPr/>
                      </a:pPr>
                      <a:r>
                        <a:rPr lang="en-US" sz="1799">
                          <a:solidFill>
                            <a:srgbClr val="00B9F1"/>
                          </a:solidFill>
                          <a:latin typeface="ITC Cheltenham"/>
                          <a:ea typeface="ITC Cheltenham"/>
                          <a:cs typeface="ITC Cheltenham"/>
                          <a:sym typeface="ITC Cheltenham"/>
                        </a:rPr>
                        <a:t>07</a:t>
                      </a:r>
                      <a:endParaRPr lang="en-US" sz="1100"/>
                    </a:p>
                  </a:txBody>
                  <a:tcPr marL="114300" marR="114300" marT="114300" marB="114300"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9525">
                      <a:solidFill>
                        <a:srgbClr val="EDF0F2"/>
                      </a:solidFill>
                      <a:prstDash val="solid"/>
                      <a:round/>
                      <a:headEnd type="none" w="med" len="med"/>
                      <a:tailEnd type="none" w="med" len="med"/>
                    </a:lnB>
                  </a:tcPr>
                </a:tc>
              </a:tr>
              <a:tr h="787528">
                <a:tc>
                  <a:txBody>
                    <a:bodyPr anchor="t" rtlCol="false"/>
                    <a:lstStyle/>
                    <a:p>
                      <a:pPr algn="l">
                        <a:lnSpc>
                          <a:spcPts val="2519"/>
                        </a:lnSpc>
                        <a:defRPr/>
                      </a:pPr>
                      <a:r>
                        <a:rPr lang="en-US" sz="1799">
                          <a:solidFill>
                            <a:srgbClr val="FFFFFF"/>
                          </a:solidFill>
                          <a:latin typeface="Nexa"/>
                          <a:ea typeface="Nexa"/>
                          <a:cs typeface="Nexa"/>
                          <a:sym typeface="Nexa"/>
                        </a:rPr>
                        <a:t>Next section here</a:t>
                      </a:r>
                      <a:endParaRPr lang="en-US" sz="1100"/>
                    </a:p>
                  </a:txBody>
                  <a:tcPr marL="114300" marR="114300" marT="114300" marB="114300"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9525">
                      <a:solidFill>
                        <a:srgbClr val="EDF0F2"/>
                      </a:solidFill>
                      <a:prstDash val="solid"/>
                      <a:round/>
                      <a:headEnd type="none" w="med" len="med"/>
                      <a:tailEnd type="none" w="med" len="med"/>
                    </a:lnB>
                  </a:tcPr>
                </a:tc>
                <a:tc>
                  <a:txBody>
                    <a:bodyPr anchor="t" rtlCol="false"/>
                    <a:lstStyle/>
                    <a:p>
                      <a:pPr algn="r">
                        <a:lnSpc>
                          <a:spcPts val="2519"/>
                        </a:lnSpc>
                        <a:defRPr/>
                      </a:pPr>
                      <a:r>
                        <a:rPr lang="en-US" sz="1799">
                          <a:solidFill>
                            <a:srgbClr val="00B9F1"/>
                          </a:solidFill>
                          <a:latin typeface="ITC Cheltenham"/>
                          <a:ea typeface="ITC Cheltenham"/>
                          <a:cs typeface="ITC Cheltenham"/>
                          <a:sym typeface="ITC Cheltenham"/>
                        </a:rPr>
                        <a:t>08</a:t>
                      </a:r>
                      <a:endParaRPr lang="en-US" sz="1100"/>
                    </a:p>
                  </a:txBody>
                  <a:tcPr marL="114300" marR="114300" marT="114300" marB="114300"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9525">
                      <a:solidFill>
                        <a:srgbClr val="EDF0F2"/>
                      </a:solidFill>
                      <a:prstDash val="solid"/>
                      <a:round/>
                      <a:headEnd type="none" w="med" len="med"/>
                      <a:tailEnd type="none" w="med" len="med"/>
                    </a:lnB>
                  </a:tcPr>
                </a:tc>
              </a:tr>
              <a:tr h="787528">
                <a:tc>
                  <a:txBody>
                    <a:bodyPr anchor="t" rtlCol="false"/>
                    <a:lstStyle/>
                    <a:p>
                      <a:pPr algn="l">
                        <a:lnSpc>
                          <a:spcPts val="2519"/>
                        </a:lnSpc>
                        <a:defRPr/>
                      </a:pPr>
                      <a:r>
                        <a:rPr lang="en-US" sz="1799">
                          <a:solidFill>
                            <a:srgbClr val="FFFFFF"/>
                          </a:solidFill>
                          <a:latin typeface="Nexa"/>
                          <a:ea typeface="Nexa"/>
                          <a:cs typeface="Nexa"/>
                          <a:sym typeface="Nexa"/>
                        </a:rPr>
                        <a:t>Next section here</a:t>
                      </a:r>
                      <a:endParaRPr lang="en-US" sz="1100"/>
                    </a:p>
                  </a:txBody>
                  <a:tcPr marL="114300" marR="114300" marT="114300" marB="114300"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tcPr>
                </a:tc>
                <a:tc>
                  <a:txBody>
                    <a:bodyPr anchor="t" rtlCol="false"/>
                    <a:lstStyle/>
                    <a:p>
                      <a:pPr algn="r">
                        <a:lnSpc>
                          <a:spcPts val="2519"/>
                        </a:lnSpc>
                        <a:defRPr/>
                      </a:pPr>
                      <a:r>
                        <a:rPr lang="en-US" sz="1799">
                          <a:solidFill>
                            <a:srgbClr val="00B9F1"/>
                          </a:solidFill>
                          <a:latin typeface="ITC Cheltenham"/>
                          <a:ea typeface="ITC Cheltenham"/>
                          <a:cs typeface="ITC Cheltenham"/>
                          <a:sym typeface="ITC Cheltenham"/>
                        </a:rPr>
                        <a:t>09</a:t>
                      </a:r>
                      <a:endParaRPr lang="en-US" sz="1100"/>
                    </a:p>
                  </a:txBody>
                  <a:tcPr marL="114300" marR="114300" marT="114300" marB="114300" anchor="ctr">
                    <a:lnL cmpd="sng" algn="ctr" cap="flat" w="0">
                      <a:solidFill>
                        <a:srgbClr val="EDF0F2"/>
                      </a:solidFill>
                      <a:prstDash val="solid"/>
                      <a:round/>
                      <a:headEnd type="none" w="med" len="med"/>
                      <a:tailEnd type="none" w="med" len="med"/>
                    </a:lnL>
                    <a:lnR cmpd="sng" algn="ctr" cap="flat" w="0">
                      <a:solidFill>
                        <a:srgbClr val="EDF0F2"/>
                      </a:solidFill>
                      <a:prstDash val="solid"/>
                      <a:round/>
                      <a:headEnd type="none" w="med" len="med"/>
                      <a:tailEnd type="none" w="med" len="med"/>
                    </a:lnR>
                    <a:lnT cmpd="sng" algn="ctr" cap="flat" w="9525">
                      <a:solidFill>
                        <a:srgbClr val="EDF0F2"/>
                      </a:solidFill>
                      <a:prstDash val="solid"/>
                      <a:round/>
                      <a:headEnd type="none" w="med" len="med"/>
                      <a:tailEnd type="none" w="med" len="med"/>
                    </a:lnT>
                    <a:lnB cmpd="sng" algn="ctr" cap="flat" w="0">
                      <a:solidFill>
                        <a:srgbClr val="EDF0F2"/>
                      </a:solidFill>
                      <a:prstDash val="solid"/>
                      <a:round/>
                      <a:headEnd type="none" w="med" len="med"/>
                      <a:tailEnd type="none" w="med" len="med"/>
                    </a:lnB>
                  </a:tcPr>
                </a:tc>
              </a:tr>
            </a:tbl>
          </a:graphicData>
        </a:graphic>
      </p:graphicFrame>
      <p:sp>
        <p:nvSpPr>
          <p:cNvPr name="TextBox 3" id="3"/>
          <p:cNvSpPr txBox="true"/>
          <p:nvPr/>
        </p:nvSpPr>
        <p:spPr>
          <a:xfrm rot="0">
            <a:off x="756000" y="670275"/>
            <a:ext cx="6048000" cy="723900"/>
          </a:xfrm>
          <a:prstGeom prst="rect">
            <a:avLst/>
          </a:prstGeom>
        </p:spPr>
        <p:txBody>
          <a:bodyPr anchor="t" rtlCol="false" tIns="0" lIns="0" bIns="0" rIns="0">
            <a:spAutoFit/>
          </a:bodyPr>
          <a:lstStyle/>
          <a:p>
            <a:pPr algn="l" marL="0" indent="0" lvl="0">
              <a:lnSpc>
                <a:spcPts val="5040"/>
              </a:lnSpc>
              <a:spcBef>
                <a:spcPct val="0"/>
              </a:spcBef>
            </a:pPr>
            <a:r>
              <a:rPr lang="en-US" sz="4200" spc="-168">
                <a:solidFill>
                  <a:srgbClr val="FFFFFF"/>
                </a:solidFill>
                <a:latin typeface="ITC Cheltenham"/>
                <a:ea typeface="ITC Cheltenham"/>
                <a:cs typeface="ITC Cheltenham"/>
                <a:sym typeface="ITC Cheltenham"/>
              </a:rPr>
              <a:t>Table of Contents</a:t>
            </a:r>
          </a:p>
        </p:txBody>
      </p:sp>
      <p:sp>
        <p:nvSpPr>
          <p:cNvPr name="TextBox 4" id="4"/>
          <p:cNvSpPr txBox="true"/>
          <p:nvPr/>
        </p:nvSpPr>
        <p:spPr>
          <a:xfrm rot="0">
            <a:off x="4003316" y="9916950"/>
            <a:ext cx="2277106" cy="198120"/>
          </a:xfrm>
          <a:prstGeom prst="rect">
            <a:avLst/>
          </a:prstGeom>
        </p:spPr>
        <p:txBody>
          <a:bodyPr anchor="t" rtlCol="false" tIns="0" lIns="0" bIns="0" rIns="0">
            <a:spAutoFit/>
          </a:bodyPr>
          <a:lstStyle/>
          <a:p>
            <a:pPr algn="r" marL="0" indent="0" lvl="0">
              <a:lnSpc>
                <a:spcPts val="1679"/>
              </a:lnSpc>
              <a:spcBef>
                <a:spcPct val="0"/>
              </a:spcBef>
            </a:pPr>
            <a:r>
              <a:rPr lang="en-US" sz="1200" strike="noStrike" u="none">
                <a:solidFill>
                  <a:srgbClr val="FFFFFF"/>
                </a:solidFill>
                <a:latin typeface="Nexa"/>
                <a:ea typeface="Nexa"/>
                <a:cs typeface="Nexa"/>
                <a:sym typeface="Nexa"/>
              </a:rPr>
              <a:t>ESG Report 2030 • </a:t>
            </a:r>
          </a:p>
        </p:txBody>
      </p:sp>
      <p:sp>
        <p:nvSpPr>
          <p:cNvPr name="TextBox 5" id="5"/>
          <p:cNvSpPr txBox="true"/>
          <p:nvPr/>
        </p:nvSpPr>
        <p:spPr>
          <a:xfrm rot="0">
            <a:off x="6280423" y="9916950"/>
            <a:ext cx="152400" cy="171450"/>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Nexa"/>
                <a:ea typeface="Nexa"/>
                <a:cs typeface="Nexa"/>
                <a:sym typeface="Nexa"/>
              </a:rPr>
              <a:t>Page 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2E6E"/>
        </a:solidFill>
      </p:bgPr>
    </p:bg>
    <p:spTree>
      <p:nvGrpSpPr>
        <p:cNvPr id="1" name=""/>
        <p:cNvGrpSpPr/>
        <p:nvPr/>
      </p:nvGrpSpPr>
      <p:grpSpPr>
        <a:xfrm>
          <a:off x="0" y="0"/>
          <a:ext cx="0" cy="0"/>
          <a:chOff x="0" y="0"/>
          <a:chExt cx="0" cy="0"/>
        </a:xfrm>
      </p:grpSpPr>
      <p:sp>
        <p:nvSpPr>
          <p:cNvPr name="TextBox 2" id="2"/>
          <p:cNvSpPr txBox="true"/>
          <p:nvPr/>
        </p:nvSpPr>
        <p:spPr>
          <a:xfrm rot="0">
            <a:off x="756000" y="6957834"/>
            <a:ext cx="6048000" cy="2712720"/>
          </a:xfrm>
          <a:prstGeom prst="rect">
            <a:avLst/>
          </a:prstGeom>
        </p:spPr>
        <p:txBody>
          <a:bodyPr anchor="t" rtlCol="false" tIns="0" lIns="0" bIns="0" rIns="0">
            <a:spAutoFit/>
          </a:bodyPr>
          <a:lstStyle/>
          <a:p>
            <a:pPr algn="l" marL="0" indent="0" lvl="0">
              <a:lnSpc>
                <a:spcPts val="1679"/>
              </a:lnSpc>
              <a:spcBef>
                <a:spcPct val="0"/>
              </a:spcBef>
            </a:pPr>
            <a:r>
              <a:rPr lang="en-US" sz="1200" strike="noStrike" u="none">
                <a:solidFill>
                  <a:srgbClr val="FFFFFF"/>
                </a:solidFill>
                <a:latin typeface="Nexa"/>
                <a:ea typeface="Nexa"/>
                <a:cs typeface="Nexa"/>
                <a:sym typeface="Nexa"/>
              </a:rPr>
              <a:t>In today’s business landscape, ESG reporting is an essential activity, not only because industry regulatory bodies require it but also because it ensures that a company’s principles and practices align with environmental, social, and governance principles worldwide. </a:t>
            </a:r>
          </a:p>
          <a:p>
            <a:pPr algn="l" marL="0" indent="0" lvl="0">
              <a:lnSpc>
                <a:spcPts val="1679"/>
              </a:lnSpc>
              <a:spcBef>
                <a:spcPct val="0"/>
              </a:spcBef>
            </a:pPr>
          </a:p>
          <a:p>
            <a:pPr algn="l" marL="0" indent="0" lvl="0">
              <a:lnSpc>
                <a:spcPts val="1679"/>
              </a:lnSpc>
              <a:spcBef>
                <a:spcPct val="0"/>
              </a:spcBef>
            </a:pPr>
            <a:r>
              <a:rPr lang="en-US" sz="1200" strike="noStrike" u="none">
                <a:solidFill>
                  <a:srgbClr val="FFFFFF"/>
                </a:solidFill>
                <a:latin typeface="Nexa"/>
                <a:ea typeface="Nexa"/>
                <a:cs typeface="Nexa"/>
                <a:sym typeface="Nexa"/>
              </a:rPr>
              <a:t>ESG reporting encourages accountability, transparency, big-picture thinking, and long-term planning, which ensures a company’s continued growth and sustainability in the changing economic climate. </a:t>
            </a:r>
          </a:p>
          <a:p>
            <a:pPr algn="l" marL="0" indent="0" lvl="0">
              <a:lnSpc>
                <a:spcPts val="1679"/>
              </a:lnSpc>
              <a:spcBef>
                <a:spcPct val="0"/>
              </a:spcBef>
            </a:pPr>
          </a:p>
          <a:p>
            <a:pPr algn="l" marL="0" indent="0" lvl="0">
              <a:lnSpc>
                <a:spcPts val="1679"/>
              </a:lnSpc>
              <a:spcBef>
                <a:spcPct val="0"/>
              </a:spcBef>
            </a:pPr>
            <a:r>
              <a:rPr lang="en-US" sz="1200" strike="noStrike" u="none">
                <a:solidFill>
                  <a:srgbClr val="FFFFFF"/>
                </a:solidFill>
                <a:latin typeface="Nexa"/>
                <a:ea typeface="Nexa"/>
                <a:cs typeface="Nexa"/>
                <a:sym typeface="Nexa"/>
              </a:rPr>
              <a:t>By focusing on environmental, social, governance, and economic factors, businesses can create strategies that ensure sustainability. Companies can reduce risk, strengthen relationships with stakeholders, and create a positive impact not just for themselves but also for their communities and the planet.</a:t>
            </a:r>
          </a:p>
        </p:txBody>
      </p:sp>
      <p:sp>
        <p:nvSpPr>
          <p:cNvPr name="TextBox 3" id="3"/>
          <p:cNvSpPr txBox="true"/>
          <p:nvPr/>
        </p:nvSpPr>
        <p:spPr>
          <a:xfrm rot="0">
            <a:off x="756000" y="6048424"/>
            <a:ext cx="6048000" cy="723900"/>
          </a:xfrm>
          <a:prstGeom prst="rect">
            <a:avLst/>
          </a:prstGeom>
        </p:spPr>
        <p:txBody>
          <a:bodyPr anchor="t" rtlCol="false" tIns="0" lIns="0" bIns="0" rIns="0">
            <a:spAutoFit/>
          </a:bodyPr>
          <a:lstStyle/>
          <a:p>
            <a:pPr algn="l" marL="0" indent="0" lvl="0">
              <a:lnSpc>
                <a:spcPts val="5040"/>
              </a:lnSpc>
              <a:spcBef>
                <a:spcPct val="0"/>
              </a:spcBef>
            </a:pPr>
            <a:r>
              <a:rPr lang="en-US" sz="4200" spc="-168">
                <a:solidFill>
                  <a:srgbClr val="FFFFFF"/>
                </a:solidFill>
                <a:latin typeface="ITC Cheltenham"/>
                <a:ea typeface="ITC Cheltenham"/>
                <a:cs typeface="ITC Cheltenham"/>
                <a:sym typeface="ITC Cheltenham"/>
              </a:rPr>
              <a:t>Int</a:t>
            </a:r>
            <a:r>
              <a:rPr lang="en-US" sz="4200" spc="-168" strike="noStrike" u="none">
                <a:solidFill>
                  <a:srgbClr val="FFFFFF"/>
                </a:solidFill>
                <a:latin typeface="ITC Cheltenham"/>
                <a:ea typeface="ITC Cheltenham"/>
                <a:cs typeface="ITC Cheltenham"/>
                <a:sym typeface="ITC Cheltenham"/>
              </a:rPr>
              <a:t>rod</a:t>
            </a:r>
            <a:r>
              <a:rPr lang="en-US" sz="4200" spc="-168" strike="noStrike" u="none">
                <a:solidFill>
                  <a:srgbClr val="FFFFFF"/>
                </a:solidFill>
                <a:latin typeface="ITC Cheltenham"/>
                <a:ea typeface="ITC Cheltenham"/>
                <a:cs typeface="ITC Cheltenham"/>
                <a:sym typeface="ITC Cheltenham"/>
              </a:rPr>
              <a:t>uction</a:t>
            </a:r>
          </a:p>
        </p:txBody>
      </p:sp>
      <p:grpSp>
        <p:nvGrpSpPr>
          <p:cNvPr name="Group 4" id="4"/>
          <p:cNvGrpSpPr/>
          <p:nvPr/>
        </p:nvGrpSpPr>
        <p:grpSpPr>
          <a:xfrm rot="0">
            <a:off x="756000" y="756000"/>
            <a:ext cx="5949891" cy="4757744"/>
            <a:chOff x="0" y="0"/>
            <a:chExt cx="7933188" cy="6343659"/>
          </a:xfrm>
        </p:grpSpPr>
        <p:pic>
          <p:nvPicPr>
            <p:cNvPr name="Picture 5" id="5" descr="two people picking fruit from an orchard"/>
            <p:cNvPicPr>
              <a:picLocks noChangeAspect="true"/>
            </p:cNvPicPr>
            <p:nvPr/>
          </p:nvPicPr>
          <p:blipFill>
            <a:blip r:embed="rId2"/>
            <a:srcRect l="0" t="23321" r="0" b="23321"/>
            <a:stretch>
              <a:fillRect/>
            </a:stretch>
          </p:blipFill>
          <p:spPr>
            <a:xfrm flipH="false" flipV="false">
              <a:off x="0" y="0"/>
              <a:ext cx="7933188" cy="6343659"/>
            </a:xfrm>
            <a:prstGeom prst="rect">
              <a:avLst/>
            </a:prstGeom>
          </p:spPr>
        </p:pic>
      </p:grpSp>
      <p:sp>
        <p:nvSpPr>
          <p:cNvPr name="TextBox 6" id="6"/>
          <p:cNvSpPr txBox="true"/>
          <p:nvPr/>
        </p:nvSpPr>
        <p:spPr>
          <a:xfrm rot="0">
            <a:off x="756000" y="9916933"/>
            <a:ext cx="152400" cy="171450"/>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Nexa"/>
                <a:ea typeface="Nexa"/>
                <a:cs typeface="Nexa"/>
                <a:sym typeface="Nexa"/>
              </a:rPr>
              <a:t>Page 4</a:t>
            </a:r>
          </a:p>
        </p:txBody>
      </p:sp>
      <p:sp>
        <p:nvSpPr>
          <p:cNvPr name="TextBox 7" id="7"/>
          <p:cNvSpPr txBox="true"/>
          <p:nvPr/>
        </p:nvSpPr>
        <p:spPr>
          <a:xfrm rot="0">
            <a:off x="1387031" y="9916950"/>
            <a:ext cx="2277106" cy="198120"/>
          </a:xfrm>
          <a:prstGeom prst="rect">
            <a:avLst/>
          </a:prstGeom>
        </p:spPr>
        <p:txBody>
          <a:bodyPr anchor="t" rtlCol="false" tIns="0" lIns="0" bIns="0" rIns="0">
            <a:spAutoFit/>
          </a:bodyPr>
          <a:lstStyle/>
          <a:p>
            <a:pPr algn="l" marL="0" indent="0" lvl="0">
              <a:lnSpc>
                <a:spcPts val="1679"/>
              </a:lnSpc>
              <a:spcBef>
                <a:spcPct val="0"/>
              </a:spcBef>
            </a:pPr>
            <a:r>
              <a:rPr lang="en-US" sz="1200">
                <a:solidFill>
                  <a:srgbClr val="FFFFFF"/>
                </a:solidFill>
                <a:latin typeface="Nexa"/>
                <a:ea typeface="Nexa"/>
                <a:cs typeface="Nexa"/>
                <a:sym typeface="Nexa"/>
              </a:rPr>
              <a:t>• </a:t>
            </a:r>
            <a:r>
              <a:rPr lang="en-US" sz="1200" strike="noStrike" u="none">
                <a:solidFill>
                  <a:srgbClr val="FFFFFF"/>
                </a:solidFill>
                <a:latin typeface="Nexa"/>
                <a:ea typeface="Nexa"/>
                <a:cs typeface="Nexa"/>
                <a:sym typeface="Nexa"/>
              </a:rPr>
              <a:t>ESG Report 2030</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2E6E"/>
        </a:solidFill>
      </p:bgPr>
    </p:bg>
    <p:spTree>
      <p:nvGrpSpPr>
        <p:cNvPr id="1" name=""/>
        <p:cNvGrpSpPr/>
        <p:nvPr/>
      </p:nvGrpSpPr>
      <p:grpSpPr>
        <a:xfrm>
          <a:off x="0" y="0"/>
          <a:ext cx="0" cy="0"/>
          <a:chOff x="0" y="0"/>
          <a:chExt cx="0" cy="0"/>
        </a:xfrm>
      </p:grpSpPr>
      <p:sp>
        <p:nvSpPr>
          <p:cNvPr name="TextBox 2" id="2"/>
          <p:cNvSpPr txBox="true"/>
          <p:nvPr/>
        </p:nvSpPr>
        <p:spPr>
          <a:xfrm rot="0">
            <a:off x="2304427" y="3567740"/>
            <a:ext cx="4146113" cy="826770"/>
          </a:xfrm>
          <a:prstGeom prst="rect">
            <a:avLst/>
          </a:prstGeom>
        </p:spPr>
        <p:txBody>
          <a:bodyPr anchor="t" rtlCol="false" tIns="0" lIns="0" bIns="0" rIns="0">
            <a:spAutoFit/>
          </a:bodyPr>
          <a:lstStyle/>
          <a:p>
            <a:pPr algn="l" marL="0" indent="0" lvl="0">
              <a:lnSpc>
                <a:spcPts val="1679"/>
              </a:lnSpc>
              <a:spcBef>
                <a:spcPct val="0"/>
              </a:spcBef>
            </a:pPr>
            <a:r>
              <a:rPr lang="en-US" sz="1200" strike="noStrike" u="none">
                <a:solidFill>
                  <a:srgbClr val="FFFFFF"/>
                </a:solidFill>
                <a:latin typeface="Nexa"/>
                <a:ea typeface="Nexa"/>
                <a:cs typeface="Nexa"/>
                <a:sym typeface="Nexa"/>
              </a:rPr>
              <a:t>Give your audience an introduction to the ESG strategies you employ. Present a short overview and its relevance to your company, before diving into detail in its specific section.</a:t>
            </a:r>
          </a:p>
        </p:txBody>
      </p:sp>
      <p:sp>
        <p:nvSpPr>
          <p:cNvPr name="TextBox 3" id="3"/>
          <p:cNvSpPr txBox="true"/>
          <p:nvPr/>
        </p:nvSpPr>
        <p:spPr>
          <a:xfrm rot="0">
            <a:off x="2304427" y="3078694"/>
            <a:ext cx="4146113" cy="339725"/>
          </a:xfrm>
          <a:prstGeom prst="rect">
            <a:avLst/>
          </a:prstGeom>
        </p:spPr>
        <p:txBody>
          <a:bodyPr anchor="t" rtlCol="false" tIns="0" lIns="0" bIns="0" rIns="0">
            <a:spAutoFit/>
          </a:bodyPr>
          <a:lstStyle/>
          <a:p>
            <a:pPr algn="l" marL="0" indent="0" lvl="0">
              <a:lnSpc>
                <a:spcPts val="2800"/>
              </a:lnSpc>
              <a:spcBef>
                <a:spcPct val="0"/>
              </a:spcBef>
            </a:pPr>
            <a:r>
              <a:rPr lang="en-US" b="true" sz="2000" strike="noStrike" u="none">
                <a:solidFill>
                  <a:srgbClr val="FFFFFF"/>
                </a:solidFill>
                <a:latin typeface="Nexa Bold"/>
                <a:ea typeface="Nexa Bold"/>
                <a:cs typeface="Nexa Bold"/>
                <a:sym typeface="Nexa Bold"/>
              </a:rPr>
              <a:t>Environmental Strategies</a:t>
            </a:r>
          </a:p>
        </p:txBody>
      </p:sp>
      <p:sp>
        <p:nvSpPr>
          <p:cNvPr name="TextBox 4" id="4"/>
          <p:cNvSpPr txBox="true"/>
          <p:nvPr/>
        </p:nvSpPr>
        <p:spPr>
          <a:xfrm rot="0">
            <a:off x="756000" y="1482887"/>
            <a:ext cx="6048000" cy="826770"/>
          </a:xfrm>
          <a:prstGeom prst="rect">
            <a:avLst/>
          </a:prstGeom>
        </p:spPr>
        <p:txBody>
          <a:bodyPr anchor="t" rtlCol="false" tIns="0" lIns="0" bIns="0" rIns="0">
            <a:spAutoFit/>
          </a:bodyPr>
          <a:lstStyle/>
          <a:p>
            <a:pPr algn="l" marL="0" indent="0" lvl="0">
              <a:lnSpc>
                <a:spcPts val="1679"/>
              </a:lnSpc>
              <a:spcBef>
                <a:spcPct val="0"/>
              </a:spcBef>
            </a:pPr>
            <a:r>
              <a:rPr lang="en-US" sz="1200" strike="noStrike" u="none">
                <a:solidFill>
                  <a:srgbClr val="FFFFFF"/>
                </a:solidFill>
                <a:latin typeface="Nexa"/>
                <a:ea typeface="Nexa"/>
                <a:cs typeface="Nexa"/>
                <a:sym typeface="Nexa"/>
              </a:rPr>
              <a:t>By focusing on environmental, social, governance, and economic factors, businesses can create strategies that ensure sustainability. Companies can reduce risk, strengthen relationships with stakeholders, and create a positive impact not just for themselves but also for their communities and the planet.</a:t>
            </a:r>
          </a:p>
        </p:txBody>
      </p:sp>
      <p:sp>
        <p:nvSpPr>
          <p:cNvPr name="TextBox 5" id="5"/>
          <p:cNvSpPr txBox="true"/>
          <p:nvPr/>
        </p:nvSpPr>
        <p:spPr>
          <a:xfrm rot="0">
            <a:off x="2304427" y="5941926"/>
            <a:ext cx="4146113" cy="826770"/>
          </a:xfrm>
          <a:prstGeom prst="rect">
            <a:avLst/>
          </a:prstGeom>
        </p:spPr>
        <p:txBody>
          <a:bodyPr anchor="t" rtlCol="false" tIns="0" lIns="0" bIns="0" rIns="0">
            <a:spAutoFit/>
          </a:bodyPr>
          <a:lstStyle/>
          <a:p>
            <a:pPr algn="l" marL="0" indent="0" lvl="0">
              <a:lnSpc>
                <a:spcPts val="1679"/>
              </a:lnSpc>
              <a:spcBef>
                <a:spcPct val="0"/>
              </a:spcBef>
            </a:pPr>
            <a:r>
              <a:rPr lang="en-US" sz="1200" strike="noStrike" u="none">
                <a:solidFill>
                  <a:srgbClr val="FFFFFF"/>
                </a:solidFill>
                <a:latin typeface="Nexa"/>
                <a:ea typeface="Nexa"/>
                <a:cs typeface="Nexa"/>
                <a:sym typeface="Nexa"/>
              </a:rPr>
              <a:t>Give your audience an introduction to the ESG strategies you employ. Present a short overview and its relevance to your company, before diving into detail in its specific section.</a:t>
            </a:r>
          </a:p>
        </p:txBody>
      </p:sp>
      <p:sp>
        <p:nvSpPr>
          <p:cNvPr name="TextBox 6" id="6"/>
          <p:cNvSpPr txBox="true"/>
          <p:nvPr/>
        </p:nvSpPr>
        <p:spPr>
          <a:xfrm rot="0">
            <a:off x="2304427" y="5452880"/>
            <a:ext cx="4146113" cy="339725"/>
          </a:xfrm>
          <a:prstGeom prst="rect">
            <a:avLst/>
          </a:prstGeom>
        </p:spPr>
        <p:txBody>
          <a:bodyPr anchor="t" rtlCol="false" tIns="0" lIns="0" bIns="0" rIns="0">
            <a:spAutoFit/>
          </a:bodyPr>
          <a:lstStyle/>
          <a:p>
            <a:pPr algn="l" marL="0" indent="0" lvl="0">
              <a:lnSpc>
                <a:spcPts val="2800"/>
              </a:lnSpc>
              <a:spcBef>
                <a:spcPct val="0"/>
              </a:spcBef>
            </a:pPr>
            <a:r>
              <a:rPr lang="en-US" b="true" sz="2000" strike="noStrike" u="none">
                <a:solidFill>
                  <a:srgbClr val="FFFFFF"/>
                </a:solidFill>
                <a:latin typeface="Nexa Bold"/>
                <a:ea typeface="Nexa Bold"/>
                <a:cs typeface="Nexa Bold"/>
                <a:sym typeface="Nexa Bold"/>
              </a:rPr>
              <a:t>Social Strategies</a:t>
            </a:r>
          </a:p>
        </p:txBody>
      </p:sp>
      <p:sp>
        <p:nvSpPr>
          <p:cNvPr name="TextBox 7" id="7"/>
          <p:cNvSpPr txBox="true"/>
          <p:nvPr/>
        </p:nvSpPr>
        <p:spPr>
          <a:xfrm rot="0">
            <a:off x="2304427" y="8316113"/>
            <a:ext cx="4146113" cy="826770"/>
          </a:xfrm>
          <a:prstGeom prst="rect">
            <a:avLst/>
          </a:prstGeom>
        </p:spPr>
        <p:txBody>
          <a:bodyPr anchor="t" rtlCol="false" tIns="0" lIns="0" bIns="0" rIns="0">
            <a:spAutoFit/>
          </a:bodyPr>
          <a:lstStyle/>
          <a:p>
            <a:pPr algn="l" marL="0" indent="0" lvl="0">
              <a:lnSpc>
                <a:spcPts val="1679"/>
              </a:lnSpc>
              <a:spcBef>
                <a:spcPct val="0"/>
              </a:spcBef>
            </a:pPr>
            <a:r>
              <a:rPr lang="en-US" sz="1200" strike="noStrike" u="none">
                <a:solidFill>
                  <a:srgbClr val="FFFFFF"/>
                </a:solidFill>
                <a:latin typeface="Nexa"/>
                <a:ea typeface="Nexa"/>
                <a:cs typeface="Nexa"/>
                <a:sym typeface="Nexa"/>
              </a:rPr>
              <a:t>Give your audience an introduction to the ESG strategies you employ. Present a short overview and its relevance to your company, before diving into detail in its specific section.</a:t>
            </a:r>
          </a:p>
        </p:txBody>
      </p:sp>
      <p:sp>
        <p:nvSpPr>
          <p:cNvPr name="TextBox 8" id="8"/>
          <p:cNvSpPr txBox="true"/>
          <p:nvPr/>
        </p:nvSpPr>
        <p:spPr>
          <a:xfrm rot="0">
            <a:off x="2304427" y="7827067"/>
            <a:ext cx="4146113" cy="339725"/>
          </a:xfrm>
          <a:prstGeom prst="rect">
            <a:avLst/>
          </a:prstGeom>
        </p:spPr>
        <p:txBody>
          <a:bodyPr anchor="t" rtlCol="false" tIns="0" lIns="0" bIns="0" rIns="0">
            <a:spAutoFit/>
          </a:bodyPr>
          <a:lstStyle/>
          <a:p>
            <a:pPr algn="l" marL="0" indent="0" lvl="0">
              <a:lnSpc>
                <a:spcPts val="2800"/>
              </a:lnSpc>
              <a:spcBef>
                <a:spcPct val="0"/>
              </a:spcBef>
            </a:pPr>
            <a:r>
              <a:rPr lang="en-US" b="true" sz="2000" strike="noStrike" u="none">
                <a:solidFill>
                  <a:srgbClr val="FFFFFF"/>
                </a:solidFill>
                <a:latin typeface="Nexa Bold"/>
                <a:ea typeface="Nexa Bold"/>
                <a:cs typeface="Nexa Bold"/>
                <a:sym typeface="Nexa Bold"/>
              </a:rPr>
              <a:t>Governance Strategies</a:t>
            </a:r>
          </a:p>
        </p:txBody>
      </p:sp>
      <p:sp>
        <p:nvSpPr>
          <p:cNvPr name="AutoShape 9" id="9">
            <a:extLst>
              <a:ext uri="{C183D7F6-B498-43B3-948B-1728B52AA6E4}">
                <adec:decorative xmlns:adec="http://schemas.microsoft.com/office/drawing/2017/decorative" val="1"/>
              </a:ext>
            </a:extLst>
          </p:cNvPr>
          <p:cNvSpPr/>
          <p:nvPr/>
        </p:nvSpPr>
        <p:spPr>
          <a:xfrm>
            <a:off x="884782" y="7321146"/>
            <a:ext cx="5790436" cy="0"/>
          </a:xfrm>
          <a:prstGeom prst="line">
            <a:avLst/>
          </a:prstGeom>
          <a:ln cap="rnd" w="19050">
            <a:solidFill>
              <a:srgbClr val="FFFFFF"/>
            </a:solidFill>
            <a:prstDash val="sysDot"/>
            <a:headEnd type="none" len="sm" w="sm"/>
            <a:tailEnd type="none" len="sm" w="sm"/>
          </a:ln>
        </p:spPr>
      </p:sp>
      <p:sp>
        <p:nvSpPr>
          <p:cNvPr name="AutoShape 10" id="10">
            <a:extLst>
              <a:ext uri="{C183D7F6-B498-43B3-948B-1728B52AA6E4}">
                <adec:decorative xmlns:adec="http://schemas.microsoft.com/office/drawing/2017/decorative" val="1"/>
              </a:ext>
            </a:extLst>
          </p:cNvPr>
          <p:cNvSpPr/>
          <p:nvPr/>
        </p:nvSpPr>
        <p:spPr>
          <a:xfrm>
            <a:off x="884782" y="4938530"/>
            <a:ext cx="5790436" cy="0"/>
          </a:xfrm>
          <a:prstGeom prst="line">
            <a:avLst/>
          </a:prstGeom>
          <a:ln cap="rnd" w="19050">
            <a:solidFill>
              <a:srgbClr val="FFFFFF"/>
            </a:solidFill>
            <a:prstDash val="sysDot"/>
            <a:headEnd type="none" len="sm" w="sm"/>
            <a:tailEnd type="none" len="sm" w="sm"/>
          </a:ln>
        </p:spPr>
      </p:sp>
      <p:sp>
        <p:nvSpPr>
          <p:cNvPr name="TextBox 11" id="11"/>
          <p:cNvSpPr txBox="true"/>
          <p:nvPr/>
        </p:nvSpPr>
        <p:spPr>
          <a:xfrm rot="0">
            <a:off x="756000" y="676037"/>
            <a:ext cx="6048000" cy="723900"/>
          </a:xfrm>
          <a:prstGeom prst="rect">
            <a:avLst/>
          </a:prstGeom>
        </p:spPr>
        <p:txBody>
          <a:bodyPr anchor="t" rtlCol="false" tIns="0" lIns="0" bIns="0" rIns="0">
            <a:spAutoFit/>
          </a:bodyPr>
          <a:lstStyle/>
          <a:p>
            <a:pPr algn="l" marL="0" indent="0" lvl="0">
              <a:lnSpc>
                <a:spcPts val="5040"/>
              </a:lnSpc>
              <a:spcBef>
                <a:spcPct val="0"/>
              </a:spcBef>
            </a:pPr>
            <a:r>
              <a:rPr lang="en-US" sz="4200" spc="-168">
                <a:solidFill>
                  <a:srgbClr val="FFFFFF"/>
                </a:solidFill>
                <a:latin typeface="ITC Cheltenham"/>
                <a:ea typeface="ITC Cheltenham"/>
                <a:cs typeface="ITC Cheltenham"/>
                <a:sym typeface="ITC Cheltenham"/>
              </a:rPr>
              <a:t>ESG A</a:t>
            </a:r>
            <a:r>
              <a:rPr lang="en-US" sz="4200" spc="-168" strike="noStrike" u="none">
                <a:solidFill>
                  <a:srgbClr val="FFFFFF"/>
                </a:solidFill>
                <a:latin typeface="ITC Cheltenham"/>
                <a:ea typeface="ITC Cheltenham"/>
                <a:cs typeface="ITC Cheltenham"/>
                <a:sym typeface="ITC Cheltenham"/>
              </a:rPr>
              <a:t>reas</a:t>
            </a:r>
          </a:p>
        </p:txBody>
      </p:sp>
      <p:sp>
        <p:nvSpPr>
          <p:cNvPr name="Freeform 12" id="12">
            <a:extLst>
              <a:ext uri="{C183D7F6-B498-43B3-948B-1728B52AA6E4}">
                <adec:decorative xmlns:adec="http://schemas.microsoft.com/office/drawing/2017/decorative" val="1"/>
              </a:ext>
            </a:extLst>
          </p:cNvPr>
          <p:cNvSpPr/>
          <p:nvPr/>
        </p:nvSpPr>
        <p:spPr>
          <a:xfrm flipH="false" flipV="false" rot="0">
            <a:off x="1165984" y="3287338"/>
            <a:ext cx="618156" cy="936600"/>
          </a:xfrm>
          <a:custGeom>
            <a:avLst/>
            <a:gdLst/>
            <a:ahLst/>
            <a:cxnLst/>
            <a:rect r="r" b="b" t="t" l="l"/>
            <a:pathLst>
              <a:path h="936600" w="618156">
                <a:moveTo>
                  <a:pt x="0" y="0"/>
                </a:moveTo>
                <a:lnTo>
                  <a:pt x="618156" y="0"/>
                </a:lnTo>
                <a:lnTo>
                  <a:pt x="618156" y="936600"/>
                </a:lnTo>
                <a:lnTo>
                  <a:pt x="0" y="936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a:extLst>
              <a:ext uri="{C183D7F6-B498-43B3-948B-1728B52AA6E4}">
                <adec:decorative xmlns:adec="http://schemas.microsoft.com/office/drawing/2017/decorative" val="1"/>
              </a:ext>
            </a:extLst>
          </p:cNvPr>
          <p:cNvSpPr/>
          <p:nvPr/>
        </p:nvSpPr>
        <p:spPr>
          <a:xfrm flipH="false" flipV="false" rot="0">
            <a:off x="1165984" y="7979467"/>
            <a:ext cx="715560" cy="952925"/>
          </a:xfrm>
          <a:custGeom>
            <a:avLst/>
            <a:gdLst/>
            <a:ahLst/>
            <a:cxnLst/>
            <a:rect r="r" b="b" t="t" l="l"/>
            <a:pathLst>
              <a:path h="952925" w="715560">
                <a:moveTo>
                  <a:pt x="0" y="0"/>
                </a:moveTo>
                <a:lnTo>
                  <a:pt x="715560" y="0"/>
                </a:lnTo>
                <a:lnTo>
                  <a:pt x="715560" y="952925"/>
                </a:lnTo>
                <a:lnTo>
                  <a:pt x="0" y="9529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a:extLst>
              <a:ext uri="{C183D7F6-B498-43B3-948B-1728B52AA6E4}">
                <adec:decorative xmlns:adec="http://schemas.microsoft.com/office/drawing/2017/decorative" val="1"/>
              </a:ext>
            </a:extLst>
          </p:cNvPr>
          <p:cNvSpPr/>
          <p:nvPr/>
        </p:nvSpPr>
        <p:spPr>
          <a:xfrm flipH="false" flipV="false" rot="0">
            <a:off x="1109460" y="5490980"/>
            <a:ext cx="731205" cy="1169077"/>
          </a:xfrm>
          <a:custGeom>
            <a:avLst/>
            <a:gdLst/>
            <a:ahLst/>
            <a:cxnLst/>
            <a:rect r="r" b="b" t="t" l="l"/>
            <a:pathLst>
              <a:path h="1169077" w="731205">
                <a:moveTo>
                  <a:pt x="0" y="0"/>
                </a:moveTo>
                <a:lnTo>
                  <a:pt x="731204" y="0"/>
                </a:lnTo>
                <a:lnTo>
                  <a:pt x="731204" y="1169078"/>
                </a:lnTo>
                <a:lnTo>
                  <a:pt x="0" y="11690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4005400" y="9916950"/>
            <a:ext cx="2277106" cy="198120"/>
          </a:xfrm>
          <a:prstGeom prst="rect">
            <a:avLst/>
          </a:prstGeom>
        </p:spPr>
        <p:txBody>
          <a:bodyPr anchor="t" rtlCol="false" tIns="0" lIns="0" bIns="0" rIns="0">
            <a:spAutoFit/>
          </a:bodyPr>
          <a:lstStyle/>
          <a:p>
            <a:pPr algn="r" marL="0" indent="0" lvl="0">
              <a:lnSpc>
                <a:spcPts val="1679"/>
              </a:lnSpc>
              <a:spcBef>
                <a:spcPct val="0"/>
              </a:spcBef>
            </a:pPr>
            <a:r>
              <a:rPr lang="en-US" sz="1200" strike="noStrike" u="none">
                <a:solidFill>
                  <a:srgbClr val="FFFFFF"/>
                </a:solidFill>
                <a:latin typeface="Nexa"/>
                <a:ea typeface="Nexa"/>
                <a:cs typeface="Nexa"/>
                <a:sym typeface="Nexa"/>
              </a:rPr>
              <a:t>ESG Report 2030 • </a:t>
            </a:r>
          </a:p>
        </p:txBody>
      </p:sp>
      <p:sp>
        <p:nvSpPr>
          <p:cNvPr name="TextBox 16" id="16"/>
          <p:cNvSpPr txBox="true"/>
          <p:nvPr/>
        </p:nvSpPr>
        <p:spPr>
          <a:xfrm rot="0">
            <a:off x="6282506" y="9916950"/>
            <a:ext cx="152400" cy="171450"/>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Nexa"/>
                <a:ea typeface="Nexa"/>
                <a:cs typeface="Nexa"/>
                <a:sym typeface="Nexa"/>
              </a:rPr>
              <a:t>Page 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2E6E"/>
        </a:solidFill>
      </p:bgPr>
    </p:bg>
    <p:spTree>
      <p:nvGrpSpPr>
        <p:cNvPr id="1" name=""/>
        <p:cNvGrpSpPr/>
        <p:nvPr/>
      </p:nvGrpSpPr>
      <p:grpSpPr>
        <a:xfrm>
          <a:off x="0" y="0"/>
          <a:ext cx="0" cy="0"/>
          <a:chOff x="0" y="0"/>
          <a:chExt cx="0" cy="0"/>
        </a:xfrm>
      </p:grpSpPr>
      <p:sp>
        <p:nvSpPr>
          <p:cNvPr name="TextBox 2" id="2"/>
          <p:cNvSpPr txBox="true"/>
          <p:nvPr/>
        </p:nvSpPr>
        <p:spPr>
          <a:xfrm rot="0">
            <a:off x="756000" y="6215446"/>
            <a:ext cx="2729632" cy="3131820"/>
          </a:xfrm>
          <a:prstGeom prst="rect">
            <a:avLst/>
          </a:prstGeom>
        </p:spPr>
        <p:txBody>
          <a:bodyPr anchor="t" rtlCol="false" tIns="0" lIns="0" bIns="0" rIns="0">
            <a:spAutoFit/>
          </a:bodyPr>
          <a:lstStyle/>
          <a:p>
            <a:pPr algn="l" marL="0" indent="0" lvl="0">
              <a:lnSpc>
                <a:spcPts val="1679"/>
              </a:lnSpc>
              <a:spcBef>
                <a:spcPct val="0"/>
              </a:spcBef>
            </a:pPr>
            <a:r>
              <a:rPr lang="en-US" sz="1200" strike="noStrike" u="none">
                <a:solidFill>
                  <a:srgbClr val="FFFFFF"/>
                </a:solidFill>
                <a:latin typeface="Nexa"/>
                <a:ea typeface="Nexa"/>
                <a:cs typeface="Nexa"/>
                <a:sym typeface="Nexa"/>
              </a:rPr>
              <a:t>In today’s business landscape, ESG reporting is an essential activity, not only because industry regulatory bodies require it but also because it ensures that a company’s principles and practices align with environmental, social, and governance principles worldwide. </a:t>
            </a:r>
          </a:p>
          <a:p>
            <a:pPr algn="l" marL="0" indent="0" lvl="0">
              <a:lnSpc>
                <a:spcPts val="1679"/>
              </a:lnSpc>
              <a:spcBef>
                <a:spcPct val="0"/>
              </a:spcBef>
            </a:pPr>
          </a:p>
          <a:p>
            <a:pPr algn="l" marL="0" indent="0" lvl="0">
              <a:lnSpc>
                <a:spcPts val="1679"/>
              </a:lnSpc>
              <a:spcBef>
                <a:spcPct val="0"/>
              </a:spcBef>
            </a:pPr>
            <a:r>
              <a:rPr lang="en-US" sz="1200" strike="noStrike" u="none">
                <a:solidFill>
                  <a:srgbClr val="FFFFFF"/>
                </a:solidFill>
                <a:latin typeface="Nexa"/>
                <a:ea typeface="Nexa"/>
                <a:cs typeface="Nexa"/>
                <a:sym typeface="Nexa"/>
              </a:rPr>
              <a:t>ESG reporting encourages accountability, transparency, big-picture thinking, and long-term planning, which ensures a company’s continued growth and sustainability in the changing economic climate. </a:t>
            </a:r>
          </a:p>
        </p:txBody>
      </p:sp>
      <p:sp>
        <p:nvSpPr>
          <p:cNvPr name="TextBox 3" id="3"/>
          <p:cNvSpPr txBox="true"/>
          <p:nvPr/>
        </p:nvSpPr>
        <p:spPr>
          <a:xfrm rot="0">
            <a:off x="4074368" y="6215446"/>
            <a:ext cx="2729632" cy="3131820"/>
          </a:xfrm>
          <a:prstGeom prst="rect">
            <a:avLst/>
          </a:prstGeom>
        </p:spPr>
        <p:txBody>
          <a:bodyPr anchor="t" rtlCol="false" tIns="0" lIns="0" bIns="0" rIns="0">
            <a:spAutoFit/>
          </a:bodyPr>
          <a:lstStyle/>
          <a:p>
            <a:pPr algn="l" marL="0" indent="0" lvl="0">
              <a:lnSpc>
                <a:spcPts val="1679"/>
              </a:lnSpc>
              <a:spcBef>
                <a:spcPct val="0"/>
              </a:spcBef>
            </a:pPr>
            <a:r>
              <a:rPr lang="en-US" sz="1200" strike="noStrike" u="none">
                <a:solidFill>
                  <a:srgbClr val="FFFFFF"/>
                </a:solidFill>
                <a:latin typeface="Nexa"/>
                <a:ea typeface="Nexa"/>
                <a:cs typeface="Nexa"/>
                <a:sym typeface="Nexa"/>
              </a:rPr>
              <a:t>In today’s business landscape, ESG reporting is an essential activity, not only because industry regulatory bodies require it but also because it ensures that a company’s principles and practices align with environmental, social, and governance principles worldwide. </a:t>
            </a:r>
          </a:p>
          <a:p>
            <a:pPr algn="l" marL="0" indent="0" lvl="0">
              <a:lnSpc>
                <a:spcPts val="1679"/>
              </a:lnSpc>
              <a:spcBef>
                <a:spcPct val="0"/>
              </a:spcBef>
            </a:pPr>
          </a:p>
          <a:p>
            <a:pPr algn="l" marL="0" indent="0" lvl="0">
              <a:lnSpc>
                <a:spcPts val="1679"/>
              </a:lnSpc>
              <a:spcBef>
                <a:spcPct val="0"/>
              </a:spcBef>
            </a:pPr>
            <a:r>
              <a:rPr lang="en-US" sz="1200" strike="noStrike" u="none">
                <a:solidFill>
                  <a:srgbClr val="FFFFFF"/>
                </a:solidFill>
                <a:latin typeface="Nexa"/>
                <a:ea typeface="Nexa"/>
                <a:cs typeface="Nexa"/>
                <a:sym typeface="Nexa"/>
              </a:rPr>
              <a:t>ESG reporting encourages accountability, transparency, big-picture thinking, and long-term planning, which ensures a company’s continued growth and sustainability in the changing economic climate. </a:t>
            </a:r>
          </a:p>
        </p:txBody>
      </p:sp>
      <p:sp>
        <p:nvSpPr>
          <p:cNvPr name="TextBox 4" id="4"/>
          <p:cNvSpPr txBox="true"/>
          <p:nvPr/>
        </p:nvSpPr>
        <p:spPr>
          <a:xfrm rot="0">
            <a:off x="756000" y="5434396"/>
            <a:ext cx="2729632" cy="609600"/>
          </a:xfrm>
          <a:prstGeom prst="rect">
            <a:avLst/>
          </a:prstGeom>
        </p:spPr>
        <p:txBody>
          <a:bodyPr anchor="t" rtlCol="false" tIns="0" lIns="0" bIns="0" rIns="0">
            <a:spAutoFit/>
          </a:bodyPr>
          <a:lstStyle/>
          <a:p>
            <a:pPr algn="l" marL="0" indent="0" lvl="0">
              <a:lnSpc>
                <a:spcPts val="2400"/>
              </a:lnSpc>
            </a:pPr>
            <a:r>
              <a:rPr lang="en-US" b="true" sz="2000" strike="noStrike" u="none">
                <a:solidFill>
                  <a:srgbClr val="FFFFFF"/>
                </a:solidFill>
                <a:latin typeface="Nexa Bold"/>
                <a:ea typeface="Nexa Bold"/>
                <a:cs typeface="Nexa Bold"/>
                <a:sym typeface="Nexa Bold"/>
              </a:rPr>
              <a:t>Business</a:t>
            </a:r>
          </a:p>
          <a:p>
            <a:pPr algn="l" marL="0" indent="0" lvl="0">
              <a:lnSpc>
                <a:spcPts val="2400"/>
              </a:lnSpc>
            </a:pPr>
            <a:r>
              <a:rPr lang="en-US" b="true" sz="2000" strike="noStrike" u="none">
                <a:solidFill>
                  <a:srgbClr val="FFFFFF"/>
                </a:solidFill>
                <a:latin typeface="Nexa Bold"/>
                <a:ea typeface="Nexa Bold"/>
                <a:cs typeface="Nexa Bold"/>
                <a:sym typeface="Nexa Bold"/>
              </a:rPr>
              <a:t>Environment</a:t>
            </a:r>
          </a:p>
        </p:txBody>
      </p:sp>
      <p:sp>
        <p:nvSpPr>
          <p:cNvPr name="TextBox 5" id="5"/>
          <p:cNvSpPr txBox="true"/>
          <p:nvPr/>
        </p:nvSpPr>
        <p:spPr>
          <a:xfrm rot="0">
            <a:off x="4074368" y="5434396"/>
            <a:ext cx="2729632" cy="609600"/>
          </a:xfrm>
          <a:prstGeom prst="rect">
            <a:avLst/>
          </a:prstGeom>
        </p:spPr>
        <p:txBody>
          <a:bodyPr anchor="t" rtlCol="false" tIns="0" lIns="0" bIns="0" rIns="0">
            <a:spAutoFit/>
          </a:bodyPr>
          <a:lstStyle/>
          <a:p>
            <a:pPr algn="l" marL="0" indent="0" lvl="0">
              <a:lnSpc>
                <a:spcPts val="2400"/>
              </a:lnSpc>
            </a:pPr>
            <a:r>
              <a:rPr lang="en-US" b="true" sz="2000" strike="noStrike" u="none">
                <a:solidFill>
                  <a:srgbClr val="FFFFFF"/>
                </a:solidFill>
                <a:latin typeface="Nexa Bold"/>
                <a:ea typeface="Nexa Bold"/>
                <a:cs typeface="Nexa Bold"/>
                <a:sym typeface="Nexa Bold"/>
              </a:rPr>
              <a:t>Risks and Opportunities</a:t>
            </a:r>
          </a:p>
        </p:txBody>
      </p:sp>
      <p:sp>
        <p:nvSpPr>
          <p:cNvPr name="TextBox 6" id="6"/>
          <p:cNvSpPr txBox="true"/>
          <p:nvPr/>
        </p:nvSpPr>
        <p:spPr>
          <a:xfrm rot="0">
            <a:off x="756000" y="4284439"/>
            <a:ext cx="6048000" cy="723900"/>
          </a:xfrm>
          <a:prstGeom prst="rect">
            <a:avLst/>
          </a:prstGeom>
        </p:spPr>
        <p:txBody>
          <a:bodyPr anchor="t" rtlCol="false" tIns="0" lIns="0" bIns="0" rIns="0">
            <a:spAutoFit/>
          </a:bodyPr>
          <a:lstStyle/>
          <a:p>
            <a:pPr algn="l" marL="0" indent="0" lvl="0">
              <a:lnSpc>
                <a:spcPts val="5040"/>
              </a:lnSpc>
              <a:spcBef>
                <a:spcPct val="0"/>
              </a:spcBef>
            </a:pPr>
            <a:r>
              <a:rPr lang="en-US" sz="4200" spc="-168">
                <a:solidFill>
                  <a:srgbClr val="FFFFFF"/>
                </a:solidFill>
                <a:latin typeface="ITC Cheltenham"/>
                <a:ea typeface="ITC Cheltenham"/>
                <a:cs typeface="ITC Cheltenham"/>
                <a:sym typeface="ITC Cheltenham"/>
              </a:rPr>
              <a:t>Environmental Strategy</a:t>
            </a:r>
          </a:p>
        </p:txBody>
      </p:sp>
      <p:grpSp>
        <p:nvGrpSpPr>
          <p:cNvPr name="Group 7" id="7"/>
          <p:cNvGrpSpPr/>
          <p:nvPr/>
        </p:nvGrpSpPr>
        <p:grpSpPr>
          <a:xfrm rot="0">
            <a:off x="-240956" y="-216419"/>
            <a:ext cx="8041912" cy="3910308"/>
            <a:chOff x="0" y="0"/>
            <a:chExt cx="10722550" cy="5213743"/>
          </a:xfrm>
        </p:grpSpPr>
        <p:pic>
          <p:nvPicPr>
            <p:cNvPr name="Picture 8" id="8" descr="People in a field of orange flowers"/>
            <p:cNvPicPr>
              <a:picLocks noChangeAspect="true"/>
            </p:cNvPicPr>
            <p:nvPr/>
          </p:nvPicPr>
          <p:blipFill>
            <a:blip r:embed="rId2"/>
            <a:srcRect l="0" t="13565" r="0" b="13565"/>
            <a:stretch>
              <a:fillRect/>
            </a:stretch>
          </p:blipFill>
          <p:spPr>
            <a:xfrm flipH="true" flipV="false">
              <a:off x="0" y="0"/>
              <a:ext cx="10722550" cy="5213743"/>
            </a:xfrm>
            <a:prstGeom prst="rect">
              <a:avLst/>
            </a:prstGeom>
          </p:spPr>
        </p:pic>
      </p:grpSp>
      <p:sp>
        <p:nvSpPr>
          <p:cNvPr name="TextBox 9" id="9"/>
          <p:cNvSpPr txBox="true"/>
          <p:nvPr/>
        </p:nvSpPr>
        <p:spPr>
          <a:xfrm rot="0">
            <a:off x="756000" y="9916950"/>
            <a:ext cx="152400" cy="171450"/>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Nexa"/>
                <a:ea typeface="Nexa"/>
                <a:cs typeface="Nexa"/>
                <a:sym typeface="Nexa"/>
              </a:rPr>
              <a:t>Page 6</a:t>
            </a:r>
          </a:p>
        </p:txBody>
      </p:sp>
      <p:sp>
        <p:nvSpPr>
          <p:cNvPr name="AutoShape 10" id="10">
            <a:extLst>
              <a:ext uri="{C183D7F6-B498-43B3-948B-1728B52AA6E4}">
                <adec:decorative xmlns:adec="http://schemas.microsoft.com/office/drawing/2017/decorative" val="1"/>
              </a:ext>
            </a:extLst>
          </p:cNvPr>
          <p:cNvSpPr/>
          <p:nvPr/>
        </p:nvSpPr>
        <p:spPr>
          <a:xfrm>
            <a:off x="756000" y="5239133"/>
            <a:ext cx="6048000" cy="0"/>
          </a:xfrm>
          <a:prstGeom prst="line">
            <a:avLst/>
          </a:prstGeom>
          <a:ln cap="flat" w="19050">
            <a:solidFill>
              <a:srgbClr val="00B9F1"/>
            </a:solidFill>
            <a:prstDash val="sysDot"/>
            <a:headEnd type="none" len="sm" w="sm"/>
            <a:tailEnd type="none" len="sm" w="sm"/>
          </a:ln>
        </p:spPr>
      </p:sp>
      <p:sp>
        <p:nvSpPr>
          <p:cNvPr name="AutoShape 11" id="11">
            <a:extLst>
              <a:ext uri="{C183D7F6-B498-43B3-948B-1728B52AA6E4}">
                <adec:decorative xmlns:adec="http://schemas.microsoft.com/office/drawing/2017/decorative" val="1"/>
              </a:ext>
            </a:extLst>
          </p:cNvPr>
          <p:cNvSpPr/>
          <p:nvPr/>
        </p:nvSpPr>
        <p:spPr>
          <a:xfrm flipV="true">
            <a:off x="3780000" y="5239133"/>
            <a:ext cx="0" cy="4108133"/>
          </a:xfrm>
          <a:prstGeom prst="line">
            <a:avLst/>
          </a:prstGeom>
          <a:ln cap="flat" w="19050">
            <a:solidFill>
              <a:srgbClr val="00B9F1"/>
            </a:solidFill>
            <a:prstDash val="sysDot"/>
            <a:headEnd type="none" len="sm" w="sm"/>
            <a:tailEnd type="none" len="sm" w="sm"/>
          </a:ln>
        </p:spPr>
      </p:sp>
      <p:sp>
        <p:nvSpPr>
          <p:cNvPr name="TextBox 12" id="12"/>
          <p:cNvSpPr txBox="true"/>
          <p:nvPr/>
        </p:nvSpPr>
        <p:spPr>
          <a:xfrm rot="0">
            <a:off x="1387031" y="9916950"/>
            <a:ext cx="2277106" cy="198120"/>
          </a:xfrm>
          <a:prstGeom prst="rect">
            <a:avLst/>
          </a:prstGeom>
        </p:spPr>
        <p:txBody>
          <a:bodyPr anchor="t" rtlCol="false" tIns="0" lIns="0" bIns="0" rIns="0">
            <a:spAutoFit/>
          </a:bodyPr>
          <a:lstStyle/>
          <a:p>
            <a:pPr algn="l" marL="0" indent="0" lvl="0">
              <a:lnSpc>
                <a:spcPts val="1679"/>
              </a:lnSpc>
              <a:spcBef>
                <a:spcPct val="0"/>
              </a:spcBef>
            </a:pPr>
            <a:r>
              <a:rPr lang="en-US" sz="1200">
                <a:solidFill>
                  <a:srgbClr val="FFFFFF"/>
                </a:solidFill>
                <a:latin typeface="Nexa"/>
                <a:ea typeface="Nexa"/>
                <a:cs typeface="Nexa"/>
                <a:sym typeface="Nexa"/>
              </a:rPr>
              <a:t>• </a:t>
            </a:r>
            <a:r>
              <a:rPr lang="en-US" sz="1200" strike="noStrike" u="none">
                <a:solidFill>
                  <a:srgbClr val="FFFFFF"/>
                </a:solidFill>
                <a:latin typeface="Nexa"/>
                <a:ea typeface="Nexa"/>
                <a:cs typeface="Nexa"/>
                <a:sym typeface="Nexa"/>
              </a:rPr>
              <a:t>ESG Report 2030</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56000" y="6506915"/>
            <a:ext cx="6048000" cy="304800"/>
          </a:xfrm>
          <a:prstGeom prst="rect">
            <a:avLst/>
          </a:prstGeom>
        </p:spPr>
        <p:txBody>
          <a:bodyPr anchor="t" rtlCol="false" tIns="0" lIns="0" bIns="0" rIns="0">
            <a:spAutoFit/>
          </a:bodyPr>
          <a:lstStyle/>
          <a:p>
            <a:pPr algn="l" marL="0" indent="0" lvl="0">
              <a:lnSpc>
                <a:spcPts val="2400"/>
              </a:lnSpc>
              <a:spcBef>
                <a:spcPct val="0"/>
              </a:spcBef>
            </a:pPr>
            <a:r>
              <a:rPr lang="en-US" b="true" sz="2000" strike="noStrike" u="none">
                <a:solidFill>
                  <a:srgbClr val="002E6E"/>
                </a:solidFill>
                <a:latin typeface="Nexa Bold"/>
                <a:ea typeface="Nexa Bold"/>
                <a:cs typeface="Nexa Bold"/>
                <a:sym typeface="Nexa Bold"/>
              </a:rPr>
              <a:t>Plans and Progress</a:t>
            </a:r>
          </a:p>
        </p:txBody>
      </p:sp>
      <p:sp>
        <p:nvSpPr>
          <p:cNvPr name="TextBox 3" id="3"/>
          <p:cNvSpPr txBox="true"/>
          <p:nvPr/>
        </p:nvSpPr>
        <p:spPr>
          <a:xfrm rot="0">
            <a:off x="756000" y="1210094"/>
            <a:ext cx="6048000" cy="198120"/>
          </a:xfrm>
          <a:prstGeom prst="rect">
            <a:avLst/>
          </a:prstGeom>
        </p:spPr>
        <p:txBody>
          <a:bodyPr anchor="t" rtlCol="false" tIns="0" lIns="0" bIns="0" rIns="0">
            <a:spAutoFit/>
          </a:bodyPr>
          <a:lstStyle/>
          <a:p>
            <a:pPr algn="l" marL="0" indent="0" lvl="0">
              <a:lnSpc>
                <a:spcPts val="1679"/>
              </a:lnSpc>
              <a:spcBef>
                <a:spcPct val="0"/>
              </a:spcBef>
            </a:pPr>
            <a:r>
              <a:rPr lang="en-US" sz="1200" strike="noStrike" u="none">
                <a:solidFill>
                  <a:srgbClr val="002E6E"/>
                </a:solidFill>
                <a:latin typeface="Nexa"/>
                <a:ea typeface="Nexa"/>
                <a:cs typeface="Nexa"/>
                <a:sym typeface="Nexa"/>
              </a:rPr>
              <a:t>Add a brief line explaining your chart here.</a:t>
            </a:r>
          </a:p>
        </p:txBody>
      </p:sp>
      <p:sp>
        <p:nvSpPr>
          <p:cNvPr name="TextBox 4" id="4"/>
          <p:cNvSpPr txBox="true"/>
          <p:nvPr/>
        </p:nvSpPr>
        <p:spPr>
          <a:xfrm rot="0">
            <a:off x="756000" y="756000"/>
            <a:ext cx="6048000" cy="304800"/>
          </a:xfrm>
          <a:prstGeom prst="rect">
            <a:avLst/>
          </a:prstGeom>
        </p:spPr>
        <p:txBody>
          <a:bodyPr anchor="t" rtlCol="false" tIns="0" lIns="0" bIns="0" rIns="0">
            <a:spAutoFit/>
          </a:bodyPr>
          <a:lstStyle/>
          <a:p>
            <a:pPr algn="l" marL="0" indent="0" lvl="0">
              <a:lnSpc>
                <a:spcPts val="2400"/>
              </a:lnSpc>
              <a:spcBef>
                <a:spcPct val="0"/>
              </a:spcBef>
            </a:pPr>
            <a:r>
              <a:rPr lang="en-US" b="true" sz="2000" strike="noStrike" u="none">
                <a:solidFill>
                  <a:srgbClr val="002E6E"/>
                </a:solidFill>
                <a:latin typeface="Nexa Bold"/>
                <a:ea typeface="Nexa Bold"/>
                <a:cs typeface="Nexa Bold"/>
                <a:sym typeface="Nexa Bold"/>
              </a:rPr>
              <a:t>Your Infographic Title Goes Here</a:t>
            </a:r>
          </a:p>
        </p:txBody>
      </p:sp>
      <p:pic>
        <p:nvPicPr>
          <p:cNvPr name="Picture 5" id="5" descr="graph data"/>
          <p:cNvPicPr>
            <a:picLocks noChangeAspect="true"/>
          </p:cNvPicPr>
          <p:nvPr/>
        </p:nvPicPr>
        <p:blipFill>
          <a:blip r:embed="rId2"/>
          <a:stretch>
            <a:fillRect/>
          </a:stretch>
        </p:blipFill>
        <p:spPr>
          <a:xfrm rot="0">
            <a:off x="141803" y="1015645"/>
            <a:ext cx="7296946" cy="4916625"/>
          </a:xfrm>
          <a:prstGeom prst="rect">
            <a:avLst/>
          </a:prstGeom>
        </p:spPr>
      </p:pic>
      <p:sp>
        <p:nvSpPr>
          <p:cNvPr name="TextBox 6" id="6"/>
          <p:cNvSpPr txBox="true"/>
          <p:nvPr/>
        </p:nvSpPr>
        <p:spPr>
          <a:xfrm rot="0">
            <a:off x="756000" y="6957834"/>
            <a:ext cx="6048000" cy="2712720"/>
          </a:xfrm>
          <a:prstGeom prst="rect">
            <a:avLst/>
          </a:prstGeom>
        </p:spPr>
        <p:txBody>
          <a:bodyPr anchor="t" rtlCol="false" tIns="0" lIns="0" bIns="0" rIns="0">
            <a:spAutoFit/>
          </a:bodyPr>
          <a:lstStyle/>
          <a:p>
            <a:pPr algn="l" marL="0" indent="0" lvl="0">
              <a:lnSpc>
                <a:spcPts val="1679"/>
              </a:lnSpc>
              <a:spcBef>
                <a:spcPct val="0"/>
              </a:spcBef>
            </a:pPr>
            <a:r>
              <a:rPr lang="en-US" sz="1200" strike="noStrike" u="none">
                <a:solidFill>
                  <a:srgbClr val="002E6E"/>
                </a:solidFill>
                <a:latin typeface="Nexa"/>
                <a:ea typeface="Nexa"/>
                <a:cs typeface="Nexa"/>
                <a:sym typeface="Nexa"/>
              </a:rPr>
              <a:t>In today’s business landscape, ESG reporting is an essential activity, not only because industry regulatory bodies require it but also because it ensures that a company’s principles and practices align with environmental, social, and governance principles worldwide. </a:t>
            </a:r>
          </a:p>
          <a:p>
            <a:pPr algn="l" marL="0" indent="0" lvl="0">
              <a:lnSpc>
                <a:spcPts val="1679"/>
              </a:lnSpc>
              <a:spcBef>
                <a:spcPct val="0"/>
              </a:spcBef>
            </a:pPr>
          </a:p>
          <a:p>
            <a:pPr algn="l" marL="0" indent="0" lvl="0">
              <a:lnSpc>
                <a:spcPts val="1679"/>
              </a:lnSpc>
              <a:spcBef>
                <a:spcPct val="0"/>
              </a:spcBef>
            </a:pPr>
            <a:r>
              <a:rPr lang="en-US" sz="1200" strike="noStrike" u="none">
                <a:solidFill>
                  <a:srgbClr val="002E6E"/>
                </a:solidFill>
                <a:latin typeface="Nexa"/>
                <a:ea typeface="Nexa"/>
                <a:cs typeface="Nexa"/>
                <a:sym typeface="Nexa"/>
              </a:rPr>
              <a:t>ESG reporting encourages accountability, transparency, big-picture thinking, and long-term planning, which ensures a company’s continued growth and sustainability in the changing economic climate. </a:t>
            </a:r>
          </a:p>
          <a:p>
            <a:pPr algn="l" marL="0" indent="0" lvl="0">
              <a:lnSpc>
                <a:spcPts val="1679"/>
              </a:lnSpc>
              <a:spcBef>
                <a:spcPct val="0"/>
              </a:spcBef>
            </a:pPr>
          </a:p>
          <a:p>
            <a:pPr algn="l" marL="0" indent="0" lvl="0">
              <a:lnSpc>
                <a:spcPts val="1679"/>
              </a:lnSpc>
              <a:spcBef>
                <a:spcPct val="0"/>
              </a:spcBef>
            </a:pPr>
            <a:r>
              <a:rPr lang="en-US" sz="1200" strike="noStrike" u="none">
                <a:solidFill>
                  <a:srgbClr val="002E6E"/>
                </a:solidFill>
                <a:latin typeface="Nexa"/>
                <a:ea typeface="Nexa"/>
                <a:cs typeface="Nexa"/>
                <a:sym typeface="Nexa"/>
              </a:rPr>
              <a:t>By focusing on environmental, social, governance, and economic factors, businesses can create strategies that ensure sustainability. Companies can reduce risk, strengthen relationships with stakeholders, and create a positive impact not just for themselves but also for their communities and the planet.</a:t>
            </a:r>
          </a:p>
        </p:txBody>
      </p:sp>
      <p:sp>
        <p:nvSpPr>
          <p:cNvPr name="AutoShape 7" id="7">
            <a:extLst>
              <a:ext uri="{C183D7F6-B498-43B3-948B-1728B52AA6E4}">
                <adec:decorative xmlns:adec="http://schemas.microsoft.com/office/drawing/2017/decorative" val="1"/>
              </a:ext>
            </a:extLst>
          </p:cNvPr>
          <p:cNvSpPr/>
          <p:nvPr/>
        </p:nvSpPr>
        <p:spPr>
          <a:xfrm>
            <a:off x="770287" y="5976649"/>
            <a:ext cx="6033713" cy="0"/>
          </a:xfrm>
          <a:prstGeom prst="line">
            <a:avLst/>
          </a:prstGeom>
          <a:ln cap="flat" w="19050">
            <a:solidFill>
              <a:srgbClr val="002E6E"/>
            </a:solidFill>
            <a:prstDash val="sysDot"/>
            <a:headEnd type="none" len="sm" w="sm"/>
            <a:tailEnd type="none" len="sm" w="sm"/>
          </a:ln>
        </p:spPr>
      </p:sp>
      <p:sp>
        <p:nvSpPr>
          <p:cNvPr name="TextBox 8" id="8"/>
          <p:cNvSpPr txBox="true"/>
          <p:nvPr/>
        </p:nvSpPr>
        <p:spPr>
          <a:xfrm rot="0">
            <a:off x="4020134" y="9916950"/>
            <a:ext cx="2277106" cy="198120"/>
          </a:xfrm>
          <a:prstGeom prst="rect">
            <a:avLst/>
          </a:prstGeom>
        </p:spPr>
        <p:txBody>
          <a:bodyPr anchor="t" rtlCol="false" tIns="0" lIns="0" bIns="0" rIns="0">
            <a:spAutoFit/>
          </a:bodyPr>
          <a:lstStyle/>
          <a:p>
            <a:pPr algn="r" marL="0" indent="0" lvl="0">
              <a:lnSpc>
                <a:spcPts val="1679"/>
              </a:lnSpc>
              <a:spcBef>
                <a:spcPct val="0"/>
              </a:spcBef>
            </a:pPr>
            <a:r>
              <a:rPr lang="en-US" sz="1200" strike="noStrike" u="none">
                <a:solidFill>
                  <a:srgbClr val="002E6E"/>
                </a:solidFill>
                <a:latin typeface="Nexa"/>
                <a:ea typeface="Nexa"/>
                <a:cs typeface="Nexa"/>
                <a:sym typeface="Nexa"/>
              </a:rPr>
              <a:t>ESG Report 2030 • </a:t>
            </a:r>
          </a:p>
        </p:txBody>
      </p:sp>
      <p:sp>
        <p:nvSpPr>
          <p:cNvPr name="TextBox 9" id="9"/>
          <p:cNvSpPr txBox="true"/>
          <p:nvPr/>
        </p:nvSpPr>
        <p:spPr>
          <a:xfrm rot="0">
            <a:off x="6297240" y="9916950"/>
            <a:ext cx="152400" cy="171450"/>
          </a:xfrm>
          <a:prstGeom prst="rect">
            <a:avLst/>
          </a:prstGeom>
        </p:spPr>
        <p:txBody>
          <a:bodyPr anchor="t" rtlCol="false" tIns="0" lIns="0" bIns="0" rIns="0" wrap="none">
            <a:spAutoFit/>
          </a:bodyPr>
          <a:lstStyle/>
          <a:p>
            <a:pPr algn="ctr">
              <a:lnSpc>
                <a:spcPts val="1679"/>
              </a:lnSpc>
              <a:spcBef>
                <a:spcPct val="0"/>
              </a:spcBef>
            </a:pPr>
            <a:r>
              <a:rPr lang="en-US" sz="1200">
                <a:solidFill>
                  <a:srgbClr val="002E6E"/>
                </a:solidFill>
                <a:latin typeface="Nexa"/>
                <a:ea typeface="Nexa"/>
                <a:cs typeface="Nexa"/>
                <a:sym typeface="Nexa"/>
              </a:rPr>
              <a:t>Page 7</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2E6E"/>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756000" y="3307809"/>
          <a:ext cx="6048000" cy="5501070"/>
        </p:xfrm>
        <a:graphic>
          <a:graphicData uri="http://schemas.openxmlformats.org/drawingml/2006/table">
            <a:tbl>
              <a:tblPr/>
              <a:tblGrid>
                <a:gridCol w="2016000"/>
                <a:gridCol w="2016000"/>
                <a:gridCol w="2016000"/>
              </a:tblGrid>
              <a:tr h="1066495">
                <a:tc>
                  <a:txBody>
                    <a:bodyPr anchor="t" rtlCol="false"/>
                    <a:lstStyle/>
                    <a:p>
                      <a:pPr algn="ctr">
                        <a:lnSpc>
                          <a:spcPts val="1959"/>
                        </a:lnSpc>
                        <a:defRPr/>
                      </a:pPr>
                      <a:r>
                        <a:rPr lang="en-US" sz="1399">
                          <a:solidFill>
                            <a:srgbClr val="FFFFFF"/>
                          </a:solidFill>
                          <a:latin typeface="ITC Cheltenham"/>
                          <a:ea typeface="ITC Cheltenham"/>
                          <a:cs typeface="ITC Cheltenham"/>
                          <a:sym typeface="ITC Cheltenham"/>
                        </a:rPr>
                        <a:t>Key Terminology</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solidFill>
                      <a:srgbClr val="00B9F1"/>
                    </a:solidFill>
                  </a:tcPr>
                </a:tc>
                <a:tc>
                  <a:txBody>
                    <a:bodyPr anchor="t" rtlCol="false"/>
                    <a:lstStyle/>
                    <a:p>
                      <a:pPr algn="ctr">
                        <a:lnSpc>
                          <a:spcPts val="1959"/>
                        </a:lnSpc>
                        <a:defRPr/>
                      </a:pPr>
                      <a:r>
                        <a:rPr lang="en-US" sz="1399">
                          <a:solidFill>
                            <a:srgbClr val="FFFFFF"/>
                          </a:solidFill>
                          <a:latin typeface="ITC Cheltenham"/>
                          <a:ea typeface="ITC Cheltenham"/>
                          <a:cs typeface="ITC Cheltenham"/>
                          <a:sym typeface="ITC Cheltenham"/>
                        </a:rPr>
                        <a:t>Definition</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solidFill>
                      <a:srgbClr val="00B9F1"/>
                    </a:solidFill>
                  </a:tcPr>
                </a:tc>
                <a:tc>
                  <a:txBody>
                    <a:bodyPr anchor="t" rtlCol="false"/>
                    <a:lstStyle/>
                    <a:p>
                      <a:pPr algn="ctr">
                        <a:lnSpc>
                          <a:spcPts val="1959"/>
                        </a:lnSpc>
                        <a:defRPr/>
                      </a:pPr>
                      <a:r>
                        <a:rPr lang="en-US" sz="1399">
                          <a:solidFill>
                            <a:srgbClr val="FFFFFF"/>
                          </a:solidFill>
                          <a:latin typeface="ITC Cheltenham"/>
                          <a:ea typeface="ITC Cheltenham"/>
                          <a:cs typeface="ITC Cheltenham"/>
                          <a:sym typeface="ITC Cheltenham"/>
                        </a:rPr>
                        <a:t>Metrics</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solidFill>
                      <a:srgbClr val="00B9F1"/>
                    </a:solidFill>
                  </a:tcPr>
                </a:tc>
              </a:tr>
              <a:tr h="1108644">
                <a:tc>
                  <a:txBody>
                    <a:bodyPr anchor="t" rtlCol="false"/>
                    <a:lstStyle/>
                    <a:p>
                      <a:pPr algn="ctr">
                        <a:lnSpc>
                          <a:spcPts val="1679"/>
                        </a:lnSpc>
                        <a:defRPr/>
                      </a:pPr>
                      <a:r>
                        <a:rPr lang="en-US" sz="1200">
                          <a:solidFill>
                            <a:srgbClr val="FFFFFF"/>
                          </a:solidFill>
                          <a:latin typeface="Nexa"/>
                          <a:ea typeface="Nexa"/>
                          <a:cs typeface="Nexa"/>
                          <a:sym typeface="Nexa"/>
                        </a:rPr>
                        <a:t>Criteria item or parameter can go here</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c>
                  <a:txBody>
                    <a:bodyPr anchor="t" rtlCol="false"/>
                    <a:lstStyle/>
                    <a:p>
                      <a:pPr algn="ctr">
                        <a:lnSpc>
                          <a:spcPts val="1679"/>
                        </a:lnSpc>
                        <a:defRPr/>
                      </a:pPr>
                      <a:r>
                        <a:rPr lang="en-US" sz="1200">
                          <a:solidFill>
                            <a:srgbClr val="FFFFFF"/>
                          </a:solidFill>
                          <a:latin typeface="Nexa"/>
                          <a:ea typeface="Nexa"/>
                          <a:cs typeface="Nexa"/>
                          <a:sym typeface="Nexa"/>
                        </a:rPr>
                        <a:t>Add a few details about said item here</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c>
                  <a:txBody>
                    <a:bodyPr anchor="t" rtlCol="false"/>
                    <a:lstStyle/>
                    <a:p>
                      <a:pPr algn="ctr">
                        <a:lnSpc>
                          <a:spcPts val="1679"/>
                        </a:lnSpc>
                        <a:defRPr/>
                      </a:pPr>
                      <a:r>
                        <a:rPr lang="en-US" sz="1200">
                          <a:solidFill>
                            <a:srgbClr val="FFFFFF"/>
                          </a:solidFill>
                          <a:latin typeface="Nexa"/>
                          <a:ea typeface="Nexa"/>
                          <a:cs typeface="Nexa"/>
                          <a:sym typeface="Nexa"/>
                        </a:rPr>
                        <a:t>Share more information here</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r>
              <a:tr h="1108644">
                <a:tc>
                  <a:txBody>
                    <a:bodyPr anchor="t" rtlCol="false"/>
                    <a:lstStyle/>
                    <a:p>
                      <a:pPr algn="ctr">
                        <a:lnSpc>
                          <a:spcPts val="1679"/>
                        </a:lnSpc>
                        <a:defRPr/>
                      </a:pPr>
                      <a:r>
                        <a:rPr lang="en-US" sz="1200">
                          <a:solidFill>
                            <a:srgbClr val="FFFFFF"/>
                          </a:solidFill>
                          <a:latin typeface="Nexa"/>
                          <a:ea typeface="Nexa"/>
                          <a:cs typeface="Nexa"/>
                          <a:sym typeface="Nexa"/>
                        </a:rPr>
                        <a:t>Criteria item or parameter can go here</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c>
                  <a:txBody>
                    <a:bodyPr anchor="t" rtlCol="false"/>
                    <a:lstStyle/>
                    <a:p>
                      <a:pPr algn="ctr">
                        <a:lnSpc>
                          <a:spcPts val="1679"/>
                        </a:lnSpc>
                        <a:defRPr/>
                      </a:pPr>
                      <a:r>
                        <a:rPr lang="en-US" sz="1200">
                          <a:solidFill>
                            <a:srgbClr val="FFFFFF"/>
                          </a:solidFill>
                          <a:latin typeface="Nexa"/>
                          <a:ea typeface="Nexa"/>
                          <a:cs typeface="Nexa"/>
                          <a:sym typeface="Nexa"/>
                        </a:rPr>
                        <a:t>Add a few details about said item here</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c>
                  <a:txBody>
                    <a:bodyPr anchor="t" rtlCol="false"/>
                    <a:lstStyle/>
                    <a:p>
                      <a:pPr algn="ctr">
                        <a:lnSpc>
                          <a:spcPts val="1679"/>
                        </a:lnSpc>
                        <a:defRPr/>
                      </a:pPr>
                      <a:r>
                        <a:rPr lang="en-US" sz="1200">
                          <a:solidFill>
                            <a:srgbClr val="FFFFFF"/>
                          </a:solidFill>
                          <a:latin typeface="Nexa"/>
                          <a:ea typeface="Nexa"/>
                          <a:cs typeface="Nexa"/>
                          <a:sym typeface="Nexa"/>
                        </a:rPr>
                        <a:t>Share more information here</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r>
              <a:tr h="1108644">
                <a:tc>
                  <a:txBody>
                    <a:bodyPr anchor="t" rtlCol="false"/>
                    <a:lstStyle/>
                    <a:p>
                      <a:pPr algn="ctr">
                        <a:lnSpc>
                          <a:spcPts val="1679"/>
                        </a:lnSpc>
                        <a:defRPr/>
                      </a:pPr>
                      <a:r>
                        <a:rPr lang="en-US" sz="1200">
                          <a:solidFill>
                            <a:srgbClr val="FFFFFF"/>
                          </a:solidFill>
                          <a:latin typeface="Nexa"/>
                          <a:ea typeface="Nexa"/>
                          <a:cs typeface="Nexa"/>
                          <a:sym typeface="Nexa"/>
                        </a:rPr>
                        <a:t>Criteria item or parameter can go here</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c>
                  <a:txBody>
                    <a:bodyPr anchor="t" rtlCol="false"/>
                    <a:lstStyle/>
                    <a:p>
                      <a:pPr algn="ctr">
                        <a:lnSpc>
                          <a:spcPts val="1679"/>
                        </a:lnSpc>
                        <a:defRPr/>
                      </a:pPr>
                      <a:r>
                        <a:rPr lang="en-US" sz="1200">
                          <a:solidFill>
                            <a:srgbClr val="FFFFFF"/>
                          </a:solidFill>
                          <a:latin typeface="Nexa"/>
                          <a:ea typeface="Nexa"/>
                          <a:cs typeface="Nexa"/>
                          <a:sym typeface="Nexa"/>
                        </a:rPr>
                        <a:t>Add a few details about said item here</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c>
                  <a:txBody>
                    <a:bodyPr anchor="t" rtlCol="false"/>
                    <a:lstStyle/>
                    <a:p>
                      <a:pPr algn="ctr">
                        <a:lnSpc>
                          <a:spcPts val="1679"/>
                        </a:lnSpc>
                        <a:defRPr/>
                      </a:pPr>
                      <a:r>
                        <a:rPr lang="en-US" sz="1200">
                          <a:solidFill>
                            <a:srgbClr val="FFFFFF"/>
                          </a:solidFill>
                          <a:latin typeface="Nexa"/>
                          <a:ea typeface="Nexa"/>
                          <a:cs typeface="Nexa"/>
                          <a:sym typeface="Nexa"/>
                        </a:rPr>
                        <a:t>Share more information here</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r>
              <a:tr h="1108644">
                <a:tc>
                  <a:txBody>
                    <a:bodyPr anchor="t" rtlCol="false"/>
                    <a:lstStyle/>
                    <a:p>
                      <a:pPr algn="ctr">
                        <a:lnSpc>
                          <a:spcPts val="1679"/>
                        </a:lnSpc>
                        <a:defRPr/>
                      </a:pPr>
                      <a:r>
                        <a:rPr lang="en-US" sz="1200">
                          <a:solidFill>
                            <a:srgbClr val="FFFFFF"/>
                          </a:solidFill>
                          <a:latin typeface="Nexa"/>
                          <a:ea typeface="Nexa"/>
                          <a:cs typeface="Nexa"/>
                          <a:sym typeface="Nexa"/>
                        </a:rPr>
                        <a:t>Criteria item or parameter can go here</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c>
                  <a:txBody>
                    <a:bodyPr anchor="t" rtlCol="false"/>
                    <a:lstStyle/>
                    <a:p>
                      <a:pPr algn="ctr">
                        <a:lnSpc>
                          <a:spcPts val="1679"/>
                        </a:lnSpc>
                        <a:defRPr/>
                      </a:pPr>
                      <a:r>
                        <a:rPr lang="en-US" sz="1200">
                          <a:solidFill>
                            <a:srgbClr val="FFFFFF"/>
                          </a:solidFill>
                          <a:latin typeface="Nexa"/>
                          <a:ea typeface="Nexa"/>
                          <a:cs typeface="Nexa"/>
                          <a:sym typeface="Nexa"/>
                        </a:rPr>
                        <a:t>Add a few details about said item here</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c>
                  <a:txBody>
                    <a:bodyPr anchor="t" rtlCol="false"/>
                    <a:lstStyle/>
                    <a:p>
                      <a:pPr algn="ctr">
                        <a:lnSpc>
                          <a:spcPts val="1679"/>
                        </a:lnSpc>
                        <a:defRPr/>
                      </a:pPr>
                      <a:r>
                        <a:rPr lang="en-US" sz="1200">
                          <a:solidFill>
                            <a:srgbClr val="FFFFFF"/>
                          </a:solidFill>
                          <a:latin typeface="Nexa"/>
                          <a:ea typeface="Nexa"/>
                          <a:cs typeface="Nexa"/>
                          <a:sym typeface="Nexa"/>
                        </a:rPr>
                        <a:t>Share more information here</a:t>
                      </a:r>
                      <a:endParaRPr lang="en-US" sz="1100"/>
                    </a:p>
                  </a:txBody>
                  <a:tcPr marL="114300" marR="114300" marT="114300" marB="114300" anchor="ctr">
                    <a:lnL cmpd="sng" algn="ctr" cap="flat" w="9525">
                      <a:solidFill>
                        <a:srgbClr val="FFFFFF"/>
                      </a:solidFill>
                      <a:prstDash val="solid"/>
                      <a:round/>
                      <a:headEnd type="none" w="med" len="med"/>
                      <a:tailEnd type="none" w="med" len="med"/>
                    </a:lnL>
                    <a:lnR cmpd="sng" algn="ctr" cap="flat" w="9525">
                      <a:solidFill>
                        <a:srgbClr val="FFFFFF"/>
                      </a:solidFill>
                      <a:prstDash val="solid"/>
                      <a:round/>
                      <a:headEnd type="none" w="med" len="med"/>
                      <a:tailEnd type="none" w="med" len="med"/>
                    </a:lnR>
                    <a:lnT cmpd="sng" algn="ctr" cap="flat" w="9525">
                      <a:solidFill>
                        <a:srgbClr val="FFFFFF"/>
                      </a:solidFill>
                      <a:prstDash val="solid"/>
                      <a:round/>
                      <a:headEnd type="none" w="med" len="med"/>
                      <a:tailEnd type="none" w="med" len="med"/>
                    </a:lnT>
                    <a:lnB cmpd="sng" algn="ctr" cap="flat" w="9525">
                      <a:solidFill>
                        <a:srgbClr val="FFFFFF"/>
                      </a:solidFill>
                      <a:prstDash val="solid"/>
                      <a:round/>
                      <a:headEnd type="none" w="med" len="med"/>
                      <a:tailEnd type="none" w="med" len="med"/>
                    </a:lnB>
                  </a:tcPr>
                </a:tc>
              </a:tr>
            </a:tbl>
          </a:graphicData>
        </a:graphic>
      </p:graphicFrame>
      <p:sp>
        <p:nvSpPr>
          <p:cNvPr name="TextBox 3" id="3"/>
          <p:cNvSpPr txBox="true"/>
          <p:nvPr/>
        </p:nvSpPr>
        <p:spPr>
          <a:xfrm rot="0">
            <a:off x="756000" y="9472434"/>
            <a:ext cx="6048000" cy="198120"/>
          </a:xfrm>
          <a:prstGeom prst="rect">
            <a:avLst/>
          </a:prstGeom>
        </p:spPr>
        <p:txBody>
          <a:bodyPr anchor="t" rtlCol="false" tIns="0" lIns="0" bIns="0" rIns="0">
            <a:spAutoFit/>
          </a:bodyPr>
          <a:lstStyle/>
          <a:p>
            <a:pPr algn="l" marL="0" indent="0" lvl="0">
              <a:lnSpc>
                <a:spcPts val="1679"/>
              </a:lnSpc>
              <a:spcBef>
                <a:spcPct val="0"/>
              </a:spcBef>
            </a:pPr>
            <a:r>
              <a:rPr lang="en-US" sz="1200" strike="noStrike" u="none">
                <a:solidFill>
                  <a:srgbClr val="FFFFFF"/>
                </a:solidFill>
                <a:latin typeface="Nexa"/>
                <a:ea typeface="Nexa"/>
                <a:cs typeface="Nexa"/>
                <a:sym typeface="Nexa"/>
              </a:rPr>
              <a:t>Source: Cite your sources here</a:t>
            </a:r>
          </a:p>
        </p:txBody>
      </p:sp>
      <p:sp>
        <p:nvSpPr>
          <p:cNvPr name="TextBox 4" id="4"/>
          <p:cNvSpPr txBox="true"/>
          <p:nvPr/>
        </p:nvSpPr>
        <p:spPr>
          <a:xfrm rot="0">
            <a:off x="756000" y="9916950"/>
            <a:ext cx="152400" cy="171450"/>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Nexa"/>
                <a:ea typeface="Nexa"/>
                <a:cs typeface="Nexa"/>
                <a:sym typeface="Nexa"/>
              </a:rPr>
              <a:t>Page 8</a:t>
            </a:r>
          </a:p>
        </p:txBody>
      </p:sp>
      <p:sp>
        <p:nvSpPr>
          <p:cNvPr name="TextBox 5" id="5"/>
          <p:cNvSpPr txBox="true"/>
          <p:nvPr/>
        </p:nvSpPr>
        <p:spPr>
          <a:xfrm rot="0">
            <a:off x="756000" y="676037"/>
            <a:ext cx="6048000" cy="723900"/>
          </a:xfrm>
          <a:prstGeom prst="rect">
            <a:avLst/>
          </a:prstGeom>
        </p:spPr>
        <p:txBody>
          <a:bodyPr anchor="t" rtlCol="false" tIns="0" lIns="0" bIns="0" rIns="0">
            <a:spAutoFit/>
          </a:bodyPr>
          <a:lstStyle/>
          <a:p>
            <a:pPr algn="l" marL="0" indent="0" lvl="0">
              <a:lnSpc>
                <a:spcPts val="5040"/>
              </a:lnSpc>
              <a:spcBef>
                <a:spcPct val="0"/>
              </a:spcBef>
            </a:pPr>
            <a:r>
              <a:rPr lang="en-US" sz="4200" spc="-168">
                <a:solidFill>
                  <a:srgbClr val="FFFFFF"/>
                </a:solidFill>
                <a:latin typeface="ITC Cheltenham"/>
                <a:ea typeface="ITC Cheltenham"/>
                <a:cs typeface="ITC Cheltenham"/>
                <a:sym typeface="ITC Cheltenham"/>
              </a:rPr>
              <a:t>App</a:t>
            </a:r>
            <a:r>
              <a:rPr lang="en-US" sz="4200" spc="-168" strike="noStrike" u="none">
                <a:solidFill>
                  <a:srgbClr val="FFFFFF"/>
                </a:solidFill>
                <a:latin typeface="ITC Cheltenham"/>
                <a:ea typeface="ITC Cheltenham"/>
                <a:cs typeface="ITC Cheltenham"/>
                <a:sym typeface="ITC Cheltenham"/>
              </a:rPr>
              <a:t>endix</a:t>
            </a:r>
          </a:p>
        </p:txBody>
      </p:sp>
      <p:sp>
        <p:nvSpPr>
          <p:cNvPr name="TextBox 6" id="6"/>
          <p:cNvSpPr txBox="true"/>
          <p:nvPr/>
        </p:nvSpPr>
        <p:spPr>
          <a:xfrm rot="0">
            <a:off x="756000" y="1524359"/>
            <a:ext cx="6048000" cy="617220"/>
          </a:xfrm>
          <a:prstGeom prst="rect">
            <a:avLst/>
          </a:prstGeom>
        </p:spPr>
        <p:txBody>
          <a:bodyPr anchor="t" rtlCol="false" tIns="0" lIns="0" bIns="0" rIns="0">
            <a:spAutoFit/>
          </a:bodyPr>
          <a:lstStyle/>
          <a:p>
            <a:pPr algn="l" marL="0" indent="0" lvl="0">
              <a:lnSpc>
                <a:spcPts val="1679"/>
              </a:lnSpc>
              <a:spcBef>
                <a:spcPct val="0"/>
              </a:spcBef>
            </a:pPr>
            <a:r>
              <a:rPr lang="en-US" sz="1200">
                <a:solidFill>
                  <a:srgbClr val="FFFFFF"/>
                </a:solidFill>
                <a:latin typeface="Nexa"/>
                <a:ea typeface="Nexa"/>
                <a:cs typeface="Nexa"/>
                <a:sym typeface="Nexa"/>
              </a:rPr>
              <a:t>Rep</a:t>
            </a:r>
            <a:r>
              <a:rPr lang="en-US" sz="1200" strike="noStrike" u="none">
                <a:solidFill>
                  <a:srgbClr val="FFFFFF"/>
                </a:solidFill>
                <a:latin typeface="Nexa"/>
                <a:ea typeface="Nexa"/>
                <a:cs typeface="Nexa"/>
                <a:sym typeface="Nexa"/>
              </a:rPr>
              <a:t>o</a:t>
            </a:r>
            <a:r>
              <a:rPr lang="en-US" sz="1200" strike="noStrike" u="none">
                <a:solidFill>
                  <a:srgbClr val="FFFFFF"/>
                </a:solidFill>
                <a:latin typeface="Nexa"/>
                <a:ea typeface="Nexa"/>
                <a:cs typeface="Nexa"/>
                <a:sym typeface="Nexa"/>
              </a:rPr>
              <a:t>rt</a:t>
            </a:r>
            <a:r>
              <a:rPr lang="en-US" sz="1200" strike="noStrike" u="none">
                <a:solidFill>
                  <a:srgbClr val="FFFFFF"/>
                </a:solidFill>
                <a:latin typeface="Nexa"/>
                <a:ea typeface="Nexa"/>
                <a:cs typeface="Nexa"/>
                <a:sym typeface="Nexa"/>
              </a:rPr>
              <a:t>s</a:t>
            </a:r>
            <a:r>
              <a:rPr lang="en-US" sz="1200" strike="noStrike" u="none">
                <a:solidFill>
                  <a:srgbClr val="FFFFFF"/>
                </a:solidFill>
                <a:latin typeface="Nexa"/>
                <a:ea typeface="Nexa"/>
                <a:cs typeface="Nexa"/>
                <a:sym typeface="Nexa"/>
              </a:rPr>
              <a:t> l</a:t>
            </a:r>
            <a:r>
              <a:rPr lang="en-US" sz="1200" strike="noStrike" u="none">
                <a:solidFill>
                  <a:srgbClr val="FFFFFF"/>
                </a:solidFill>
                <a:latin typeface="Nexa"/>
                <a:ea typeface="Nexa"/>
                <a:cs typeface="Nexa"/>
                <a:sym typeface="Nexa"/>
              </a:rPr>
              <a:t>i</a:t>
            </a:r>
            <a:r>
              <a:rPr lang="en-US" sz="1200" strike="noStrike" u="none">
                <a:solidFill>
                  <a:srgbClr val="FFFFFF"/>
                </a:solidFill>
                <a:latin typeface="Nexa"/>
                <a:ea typeface="Nexa"/>
                <a:cs typeface="Nexa"/>
                <a:sym typeface="Nexa"/>
              </a:rPr>
              <a:t>ke</a:t>
            </a:r>
            <a:r>
              <a:rPr lang="en-US" sz="1200" strike="noStrike" u="none">
                <a:solidFill>
                  <a:srgbClr val="FFFFFF"/>
                </a:solidFill>
                <a:latin typeface="Nexa"/>
                <a:ea typeface="Nexa"/>
                <a:cs typeface="Nexa"/>
                <a:sym typeface="Nexa"/>
              </a:rPr>
              <a:t> </a:t>
            </a:r>
            <a:r>
              <a:rPr lang="en-US" sz="1200" strike="noStrike" u="none">
                <a:solidFill>
                  <a:srgbClr val="FFFFFF"/>
                </a:solidFill>
                <a:latin typeface="Nexa"/>
                <a:ea typeface="Nexa"/>
                <a:cs typeface="Nexa"/>
                <a:sym typeface="Nexa"/>
              </a:rPr>
              <a:t>these</a:t>
            </a:r>
            <a:r>
              <a:rPr lang="en-US" sz="1200" strike="noStrike" u="none">
                <a:solidFill>
                  <a:srgbClr val="FFFFFF"/>
                </a:solidFill>
                <a:latin typeface="Nexa"/>
                <a:ea typeface="Nexa"/>
                <a:cs typeface="Nexa"/>
                <a:sym typeface="Nexa"/>
              </a:rPr>
              <a:t> </a:t>
            </a:r>
            <a:r>
              <a:rPr lang="en-US" sz="1200" strike="noStrike" u="none">
                <a:solidFill>
                  <a:srgbClr val="FFFFFF"/>
                </a:solidFill>
                <a:latin typeface="Nexa"/>
                <a:ea typeface="Nexa"/>
                <a:cs typeface="Nexa"/>
                <a:sym typeface="Nexa"/>
              </a:rPr>
              <a:t>fr</a:t>
            </a:r>
            <a:r>
              <a:rPr lang="en-US" sz="1200" strike="noStrike" u="none">
                <a:solidFill>
                  <a:srgbClr val="FFFFFF"/>
                </a:solidFill>
                <a:latin typeface="Nexa"/>
                <a:ea typeface="Nexa"/>
                <a:cs typeface="Nexa"/>
                <a:sym typeface="Nexa"/>
              </a:rPr>
              <a:t>e</a:t>
            </a:r>
            <a:r>
              <a:rPr lang="en-US" sz="1200" strike="noStrike" u="none">
                <a:solidFill>
                  <a:srgbClr val="FFFFFF"/>
                </a:solidFill>
                <a:latin typeface="Nexa"/>
                <a:ea typeface="Nexa"/>
                <a:cs typeface="Nexa"/>
                <a:sym typeface="Nexa"/>
              </a:rPr>
              <a:t>qu</a:t>
            </a:r>
            <a:r>
              <a:rPr lang="en-US" sz="1200" strike="noStrike" u="none">
                <a:solidFill>
                  <a:srgbClr val="FFFFFF"/>
                </a:solidFill>
                <a:latin typeface="Nexa"/>
                <a:ea typeface="Nexa"/>
                <a:cs typeface="Nexa"/>
                <a:sym typeface="Nexa"/>
              </a:rPr>
              <a:t>entl</a:t>
            </a:r>
            <a:r>
              <a:rPr lang="en-US" sz="1200" strike="noStrike" u="none">
                <a:solidFill>
                  <a:srgbClr val="FFFFFF"/>
                </a:solidFill>
                <a:latin typeface="Nexa"/>
                <a:ea typeface="Nexa"/>
                <a:cs typeface="Nexa"/>
                <a:sym typeface="Nexa"/>
              </a:rPr>
              <a:t>y</a:t>
            </a:r>
            <a:r>
              <a:rPr lang="en-US" sz="1200" strike="noStrike" u="none">
                <a:solidFill>
                  <a:srgbClr val="FFFFFF"/>
                </a:solidFill>
                <a:latin typeface="Nexa"/>
                <a:ea typeface="Nexa"/>
                <a:cs typeface="Nexa"/>
                <a:sym typeface="Nexa"/>
              </a:rPr>
              <a:t> ne</a:t>
            </a:r>
            <a:r>
              <a:rPr lang="en-US" sz="1200" strike="noStrike" u="none">
                <a:solidFill>
                  <a:srgbClr val="FFFFFF"/>
                </a:solidFill>
                <a:latin typeface="Nexa"/>
                <a:ea typeface="Nexa"/>
                <a:cs typeface="Nexa"/>
                <a:sym typeface="Nexa"/>
              </a:rPr>
              <a:t>e</a:t>
            </a:r>
            <a:r>
              <a:rPr lang="en-US" sz="1200" strike="noStrike" u="none">
                <a:solidFill>
                  <a:srgbClr val="FFFFFF"/>
                </a:solidFill>
                <a:latin typeface="Nexa"/>
                <a:ea typeface="Nexa"/>
                <a:cs typeface="Nexa"/>
                <a:sym typeface="Nexa"/>
              </a:rPr>
              <a:t>d </a:t>
            </a:r>
            <a:r>
              <a:rPr lang="en-US" sz="1200" strike="noStrike" u="none">
                <a:solidFill>
                  <a:srgbClr val="FFFFFF"/>
                </a:solidFill>
                <a:latin typeface="Nexa"/>
                <a:ea typeface="Nexa"/>
                <a:cs typeface="Nexa"/>
                <a:sym typeface="Nexa"/>
              </a:rPr>
              <a:t>supp</a:t>
            </a:r>
            <a:r>
              <a:rPr lang="en-US" sz="1200" strike="noStrike" u="none">
                <a:solidFill>
                  <a:srgbClr val="FFFFFF"/>
                </a:solidFill>
                <a:latin typeface="Nexa"/>
                <a:ea typeface="Nexa"/>
                <a:cs typeface="Nexa"/>
                <a:sym typeface="Nexa"/>
              </a:rPr>
              <a:t>o</a:t>
            </a:r>
            <a:r>
              <a:rPr lang="en-US" sz="1200" strike="noStrike" u="none">
                <a:solidFill>
                  <a:srgbClr val="FFFFFF"/>
                </a:solidFill>
                <a:latin typeface="Nexa"/>
                <a:ea typeface="Nexa"/>
                <a:cs typeface="Nexa"/>
                <a:sym typeface="Nexa"/>
              </a:rPr>
              <a:t>rti</a:t>
            </a:r>
            <a:r>
              <a:rPr lang="en-US" sz="1200" strike="noStrike" u="none">
                <a:solidFill>
                  <a:srgbClr val="FFFFFF"/>
                </a:solidFill>
                <a:latin typeface="Nexa"/>
                <a:ea typeface="Nexa"/>
                <a:cs typeface="Nexa"/>
                <a:sym typeface="Nexa"/>
              </a:rPr>
              <a:t>n</a:t>
            </a:r>
            <a:r>
              <a:rPr lang="en-US" sz="1200" strike="noStrike" u="none">
                <a:solidFill>
                  <a:srgbClr val="FFFFFF"/>
                </a:solidFill>
                <a:latin typeface="Nexa"/>
                <a:ea typeface="Nexa"/>
                <a:cs typeface="Nexa"/>
                <a:sym typeface="Nexa"/>
              </a:rPr>
              <a:t>g</a:t>
            </a:r>
            <a:r>
              <a:rPr lang="en-US" sz="1200" strike="noStrike" u="none">
                <a:solidFill>
                  <a:srgbClr val="FFFFFF"/>
                </a:solidFill>
                <a:latin typeface="Nexa"/>
                <a:ea typeface="Nexa"/>
                <a:cs typeface="Nexa"/>
                <a:sym typeface="Nexa"/>
              </a:rPr>
              <a:t> </a:t>
            </a:r>
            <a:r>
              <a:rPr lang="en-US" sz="1200" strike="noStrike" u="none">
                <a:solidFill>
                  <a:srgbClr val="FFFFFF"/>
                </a:solidFill>
                <a:latin typeface="Nexa"/>
                <a:ea typeface="Nexa"/>
                <a:cs typeface="Nexa"/>
                <a:sym typeface="Nexa"/>
              </a:rPr>
              <a:t>d</a:t>
            </a:r>
            <a:r>
              <a:rPr lang="en-US" sz="1200" strike="noStrike" u="none">
                <a:solidFill>
                  <a:srgbClr val="FFFFFF"/>
                </a:solidFill>
                <a:latin typeface="Nexa"/>
                <a:ea typeface="Nexa"/>
                <a:cs typeface="Nexa"/>
                <a:sym typeface="Nexa"/>
              </a:rPr>
              <a:t>a</a:t>
            </a:r>
            <a:r>
              <a:rPr lang="en-US" sz="1200" strike="noStrike" u="none">
                <a:solidFill>
                  <a:srgbClr val="FFFFFF"/>
                </a:solidFill>
                <a:latin typeface="Nexa"/>
                <a:ea typeface="Nexa"/>
                <a:cs typeface="Nexa"/>
                <a:sym typeface="Nexa"/>
              </a:rPr>
              <a:t>ta </a:t>
            </a:r>
            <a:r>
              <a:rPr lang="en-US" sz="1200" strike="noStrike" u="none">
                <a:solidFill>
                  <a:srgbClr val="FFFFFF"/>
                </a:solidFill>
                <a:latin typeface="Nexa"/>
                <a:ea typeface="Nexa"/>
                <a:cs typeface="Nexa"/>
                <a:sym typeface="Nexa"/>
              </a:rPr>
              <a:t>to b</a:t>
            </a:r>
            <a:r>
              <a:rPr lang="en-US" sz="1200" strike="noStrike" u="none">
                <a:solidFill>
                  <a:srgbClr val="FFFFFF"/>
                </a:solidFill>
                <a:latin typeface="Nexa"/>
                <a:ea typeface="Nexa"/>
                <a:cs typeface="Nexa"/>
                <a:sym typeface="Nexa"/>
              </a:rPr>
              <a:t>ack </a:t>
            </a:r>
            <a:r>
              <a:rPr lang="en-US" sz="1200" strike="noStrike" u="none">
                <a:solidFill>
                  <a:srgbClr val="FFFFFF"/>
                </a:solidFill>
                <a:latin typeface="Nexa"/>
                <a:ea typeface="Nexa"/>
                <a:cs typeface="Nexa"/>
                <a:sym typeface="Nexa"/>
              </a:rPr>
              <a:t>u</a:t>
            </a:r>
            <a:r>
              <a:rPr lang="en-US" sz="1200" strike="noStrike" u="none">
                <a:solidFill>
                  <a:srgbClr val="FFFFFF"/>
                </a:solidFill>
                <a:latin typeface="Nexa"/>
                <a:ea typeface="Nexa"/>
                <a:cs typeface="Nexa"/>
                <a:sym typeface="Nexa"/>
              </a:rPr>
              <a:t>p th</a:t>
            </a:r>
            <a:r>
              <a:rPr lang="en-US" sz="1200" strike="noStrike" u="none">
                <a:solidFill>
                  <a:srgbClr val="FFFFFF"/>
                </a:solidFill>
                <a:latin typeface="Nexa"/>
                <a:ea typeface="Nexa"/>
                <a:cs typeface="Nexa"/>
                <a:sym typeface="Nexa"/>
              </a:rPr>
              <a:t>e</a:t>
            </a:r>
            <a:r>
              <a:rPr lang="en-US" sz="1200" strike="noStrike" u="none">
                <a:solidFill>
                  <a:srgbClr val="FFFFFF"/>
                </a:solidFill>
                <a:latin typeface="Nexa"/>
                <a:ea typeface="Nexa"/>
                <a:cs typeface="Nexa"/>
                <a:sym typeface="Nexa"/>
              </a:rPr>
              <a:t>ir</a:t>
            </a:r>
            <a:r>
              <a:rPr lang="en-US" sz="1200" strike="noStrike" u="none">
                <a:solidFill>
                  <a:srgbClr val="FFFFFF"/>
                </a:solidFill>
                <a:latin typeface="Nexa"/>
                <a:ea typeface="Nexa"/>
                <a:cs typeface="Nexa"/>
                <a:sym typeface="Nexa"/>
              </a:rPr>
              <a:t> c</a:t>
            </a:r>
            <a:r>
              <a:rPr lang="en-US" sz="1200" strike="noStrike" u="none">
                <a:solidFill>
                  <a:srgbClr val="FFFFFF"/>
                </a:solidFill>
                <a:latin typeface="Nexa"/>
                <a:ea typeface="Nexa"/>
                <a:cs typeface="Nexa"/>
                <a:sym typeface="Nexa"/>
              </a:rPr>
              <a:t>l</a:t>
            </a:r>
            <a:r>
              <a:rPr lang="en-US" sz="1200" strike="noStrike" u="none">
                <a:solidFill>
                  <a:srgbClr val="FFFFFF"/>
                </a:solidFill>
                <a:latin typeface="Nexa"/>
                <a:ea typeface="Nexa"/>
                <a:cs typeface="Nexa"/>
                <a:sym typeface="Nexa"/>
              </a:rPr>
              <a:t>a</a:t>
            </a:r>
            <a:r>
              <a:rPr lang="en-US" sz="1200" strike="noStrike" u="none">
                <a:solidFill>
                  <a:srgbClr val="FFFFFF"/>
                </a:solidFill>
                <a:latin typeface="Nexa"/>
                <a:ea typeface="Nexa"/>
                <a:cs typeface="Nexa"/>
                <a:sym typeface="Nexa"/>
              </a:rPr>
              <a:t>ims.</a:t>
            </a:r>
            <a:r>
              <a:rPr lang="en-US" sz="1200" strike="noStrike" u="none">
                <a:solidFill>
                  <a:srgbClr val="FFFFFF"/>
                </a:solidFill>
                <a:latin typeface="Nexa"/>
                <a:ea typeface="Nexa"/>
                <a:cs typeface="Nexa"/>
                <a:sym typeface="Nexa"/>
              </a:rPr>
              <a:t> </a:t>
            </a:r>
            <a:r>
              <a:rPr lang="en-US" sz="1200" strike="noStrike" u="none">
                <a:solidFill>
                  <a:srgbClr val="FFFFFF"/>
                </a:solidFill>
                <a:latin typeface="Nexa"/>
                <a:ea typeface="Nexa"/>
                <a:cs typeface="Nexa"/>
                <a:sym typeface="Nexa"/>
              </a:rPr>
              <a:t>Fo</a:t>
            </a:r>
            <a:r>
              <a:rPr lang="en-US" sz="1200" strike="noStrike" u="none">
                <a:solidFill>
                  <a:srgbClr val="FFFFFF"/>
                </a:solidFill>
                <a:latin typeface="Nexa"/>
                <a:ea typeface="Nexa"/>
                <a:cs typeface="Nexa"/>
                <a:sym typeface="Nexa"/>
              </a:rPr>
              <a:t>r </a:t>
            </a:r>
            <a:r>
              <a:rPr lang="en-US" sz="1200" strike="noStrike" u="none">
                <a:solidFill>
                  <a:srgbClr val="FFFFFF"/>
                </a:solidFill>
                <a:latin typeface="Nexa"/>
                <a:ea typeface="Nexa"/>
                <a:cs typeface="Nexa"/>
                <a:sym typeface="Nexa"/>
              </a:rPr>
              <a:t>in</a:t>
            </a:r>
            <a:r>
              <a:rPr lang="en-US" sz="1200" strike="noStrike" u="none">
                <a:solidFill>
                  <a:srgbClr val="FFFFFF"/>
                </a:solidFill>
                <a:latin typeface="Nexa"/>
                <a:ea typeface="Nexa"/>
                <a:cs typeface="Nexa"/>
                <a:sym typeface="Nexa"/>
              </a:rPr>
              <a:t>sta</a:t>
            </a:r>
            <a:r>
              <a:rPr lang="en-US" sz="1200" strike="noStrike" u="none">
                <a:solidFill>
                  <a:srgbClr val="FFFFFF"/>
                </a:solidFill>
                <a:latin typeface="Nexa"/>
                <a:ea typeface="Nexa"/>
                <a:cs typeface="Nexa"/>
                <a:sym typeface="Nexa"/>
              </a:rPr>
              <a:t>nc</a:t>
            </a:r>
            <a:r>
              <a:rPr lang="en-US" sz="1200" strike="noStrike" u="none">
                <a:solidFill>
                  <a:srgbClr val="FFFFFF"/>
                </a:solidFill>
                <a:latin typeface="Nexa"/>
                <a:ea typeface="Nexa"/>
                <a:cs typeface="Nexa"/>
                <a:sym typeface="Nexa"/>
              </a:rPr>
              <a:t>es </a:t>
            </a:r>
            <a:r>
              <a:rPr lang="en-US" sz="1200" strike="noStrike" u="none">
                <a:solidFill>
                  <a:srgbClr val="FFFFFF"/>
                </a:solidFill>
                <a:latin typeface="Nexa"/>
                <a:ea typeface="Nexa"/>
                <a:cs typeface="Nexa"/>
                <a:sym typeface="Nexa"/>
              </a:rPr>
              <a:t>w</a:t>
            </a:r>
            <a:r>
              <a:rPr lang="en-US" sz="1200" strike="noStrike" u="none">
                <a:solidFill>
                  <a:srgbClr val="FFFFFF"/>
                </a:solidFill>
                <a:latin typeface="Nexa"/>
                <a:ea typeface="Nexa"/>
                <a:cs typeface="Nexa"/>
                <a:sym typeface="Nexa"/>
              </a:rPr>
              <a:t>hen su</a:t>
            </a:r>
            <a:r>
              <a:rPr lang="en-US" sz="1200" strike="noStrike" u="none">
                <a:solidFill>
                  <a:srgbClr val="FFFFFF"/>
                </a:solidFill>
                <a:latin typeface="Nexa"/>
                <a:ea typeface="Nexa"/>
                <a:cs typeface="Nexa"/>
                <a:sym typeface="Nexa"/>
              </a:rPr>
              <a:t>ppor</a:t>
            </a:r>
            <a:r>
              <a:rPr lang="en-US" sz="1200" strike="noStrike" u="none">
                <a:solidFill>
                  <a:srgbClr val="FFFFFF"/>
                </a:solidFill>
                <a:latin typeface="Nexa"/>
                <a:ea typeface="Nexa"/>
                <a:cs typeface="Nexa"/>
                <a:sym typeface="Nexa"/>
              </a:rPr>
              <a:t>tin</a:t>
            </a:r>
            <a:r>
              <a:rPr lang="en-US" sz="1200" strike="noStrike" u="none">
                <a:solidFill>
                  <a:srgbClr val="FFFFFF"/>
                </a:solidFill>
                <a:latin typeface="Nexa"/>
                <a:ea typeface="Nexa"/>
                <a:cs typeface="Nexa"/>
                <a:sym typeface="Nexa"/>
              </a:rPr>
              <a:t>g d</a:t>
            </a:r>
            <a:r>
              <a:rPr lang="en-US" sz="1200" strike="noStrike" u="none">
                <a:solidFill>
                  <a:srgbClr val="FFFFFF"/>
                </a:solidFill>
                <a:latin typeface="Nexa"/>
                <a:ea typeface="Nexa"/>
                <a:cs typeface="Nexa"/>
                <a:sym typeface="Nexa"/>
              </a:rPr>
              <a:t>at</a:t>
            </a:r>
            <a:r>
              <a:rPr lang="en-US" sz="1200" strike="noStrike" u="none">
                <a:solidFill>
                  <a:srgbClr val="FFFFFF"/>
                </a:solidFill>
                <a:latin typeface="Nexa"/>
                <a:ea typeface="Nexa"/>
                <a:cs typeface="Nexa"/>
                <a:sym typeface="Nexa"/>
              </a:rPr>
              <a:t>a</a:t>
            </a:r>
            <a:r>
              <a:rPr lang="en-US" sz="1200" strike="noStrike" u="none">
                <a:solidFill>
                  <a:srgbClr val="FFFFFF"/>
                </a:solidFill>
                <a:latin typeface="Nexa"/>
                <a:ea typeface="Nexa"/>
                <a:cs typeface="Nexa"/>
                <a:sym typeface="Nexa"/>
              </a:rPr>
              <a:t> ma</a:t>
            </a:r>
            <a:r>
              <a:rPr lang="en-US" sz="1200" strike="noStrike" u="none">
                <a:solidFill>
                  <a:srgbClr val="FFFFFF"/>
                </a:solidFill>
                <a:latin typeface="Nexa"/>
                <a:ea typeface="Nexa"/>
                <a:cs typeface="Nexa"/>
                <a:sym typeface="Nexa"/>
              </a:rPr>
              <a:t>y</a:t>
            </a:r>
            <a:r>
              <a:rPr lang="en-US" sz="1200" strike="noStrike" u="none">
                <a:solidFill>
                  <a:srgbClr val="FFFFFF"/>
                </a:solidFill>
                <a:latin typeface="Nexa"/>
                <a:ea typeface="Nexa"/>
                <a:cs typeface="Nexa"/>
                <a:sym typeface="Nexa"/>
              </a:rPr>
              <a:t> c</a:t>
            </a:r>
            <a:r>
              <a:rPr lang="en-US" sz="1200" strike="noStrike" u="none">
                <a:solidFill>
                  <a:srgbClr val="FFFFFF"/>
                </a:solidFill>
                <a:latin typeface="Nexa"/>
                <a:ea typeface="Nexa"/>
                <a:cs typeface="Nexa"/>
                <a:sym typeface="Nexa"/>
              </a:rPr>
              <a:t>l</a:t>
            </a:r>
            <a:r>
              <a:rPr lang="en-US" sz="1200" strike="noStrike" u="none">
                <a:solidFill>
                  <a:srgbClr val="FFFFFF"/>
                </a:solidFill>
                <a:latin typeface="Nexa"/>
                <a:ea typeface="Nexa"/>
                <a:cs typeface="Nexa"/>
                <a:sym typeface="Nexa"/>
              </a:rPr>
              <a:t>u</a:t>
            </a:r>
            <a:r>
              <a:rPr lang="en-US" sz="1200" strike="noStrike" u="none">
                <a:solidFill>
                  <a:srgbClr val="FFFFFF"/>
                </a:solidFill>
                <a:latin typeface="Nexa"/>
                <a:ea typeface="Nexa"/>
                <a:cs typeface="Nexa"/>
                <a:sym typeface="Nexa"/>
              </a:rPr>
              <a:t>tt</a:t>
            </a:r>
            <a:r>
              <a:rPr lang="en-US" sz="1200" strike="noStrike" u="none">
                <a:solidFill>
                  <a:srgbClr val="FFFFFF"/>
                </a:solidFill>
                <a:latin typeface="Nexa"/>
                <a:ea typeface="Nexa"/>
                <a:cs typeface="Nexa"/>
                <a:sym typeface="Nexa"/>
              </a:rPr>
              <a:t>er </a:t>
            </a:r>
            <a:r>
              <a:rPr lang="en-US" sz="1200" strike="noStrike" u="none">
                <a:solidFill>
                  <a:srgbClr val="FFFFFF"/>
                </a:solidFill>
                <a:latin typeface="Nexa"/>
                <a:ea typeface="Nexa"/>
                <a:cs typeface="Nexa"/>
                <a:sym typeface="Nexa"/>
              </a:rPr>
              <a:t>up </a:t>
            </a:r>
            <a:r>
              <a:rPr lang="en-US" sz="1200" strike="noStrike" u="none">
                <a:solidFill>
                  <a:srgbClr val="FFFFFF"/>
                </a:solidFill>
                <a:latin typeface="Nexa"/>
                <a:ea typeface="Nexa"/>
                <a:cs typeface="Nexa"/>
                <a:sym typeface="Nexa"/>
              </a:rPr>
              <a:t>t</a:t>
            </a:r>
            <a:r>
              <a:rPr lang="en-US" sz="1200" strike="noStrike" u="none">
                <a:solidFill>
                  <a:srgbClr val="FFFFFF"/>
                </a:solidFill>
                <a:latin typeface="Nexa"/>
                <a:ea typeface="Nexa"/>
                <a:cs typeface="Nexa"/>
                <a:sym typeface="Nexa"/>
              </a:rPr>
              <a:t>h</a:t>
            </a:r>
            <a:r>
              <a:rPr lang="en-US" sz="1200" strike="noStrike" u="none">
                <a:solidFill>
                  <a:srgbClr val="FFFFFF"/>
                </a:solidFill>
                <a:latin typeface="Nexa"/>
                <a:ea typeface="Nexa"/>
                <a:cs typeface="Nexa"/>
                <a:sym typeface="Nexa"/>
              </a:rPr>
              <a:t>e</a:t>
            </a:r>
            <a:r>
              <a:rPr lang="en-US" sz="1200" strike="noStrike" u="none">
                <a:solidFill>
                  <a:srgbClr val="FFFFFF"/>
                </a:solidFill>
                <a:latin typeface="Nexa"/>
                <a:ea typeface="Nexa"/>
                <a:cs typeface="Nexa"/>
                <a:sym typeface="Nexa"/>
              </a:rPr>
              <a:t> mai</a:t>
            </a:r>
            <a:r>
              <a:rPr lang="en-US" sz="1200" strike="noStrike" u="none">
                <a:solidFill>
                  <a:srgbClr val="FFFFFF"/>
                </a:solidFill>
                <a:latin typeface="Nexa"/>
                <a:ea typeface="Nexa"/>
                <a:cs typeface="Nexa"/>
                <a:sym typeface="Nexa"/>
              </a:rPr>
              <a:t>n</a:t>
            </a:r>
            <a:r>
              <a:rPr lang="en-US" sz="1200" strike="noStrike" u="none">
                <a:solidFill>
                  <a:srgbClr val="FFFFFF"/>
                </a:solidFill>
                <a:latin typeface="Nexa"/>
                <a:ea typeface="Nexa"/>
                <a:cs typeface="Nexa"/>
                <a:sym typeface="Nexa"/>
              </a:rPr>
              <a:t> body of </a:t>
            </a:r>
            <a:r>
              <a:rPr lang="en-US" sz="1200" strike="noStrike" u="none">
                <a:solidFill>
                  <a:srgbClr val="FFFFFF"/>
                </a:solidFill>
                <a:latin typeface="Nexa"/>
                <a:ea typeface="Nexa"/>
                <a:cs typeface="Nexa"/>
                <a:sym typeface="Nexa"/>
              </a:rPr>
              <a:t>the re</a:t>
            </a:r>
            <a:r>
              <a:rPr lang="en-US" sz="1200" strike="noStrike" u="none">
                <a:solidFill>
                  <a:srgbClr val="FFFFFF"/>
                </a:solidFill>
                <a:latin typeface="Nexa"/>
                <a:ea typeface="Nexa"/>
                <a:cs typeface="Nexa"/>
                <a:sym typeface="Nexa"/>
              </a:rPr>
              <a:t>p</a:t>
            </a:r>
            <a:r>
              <a:rPr lang="en-US" sz="1200" strike="noStrike" u="none">
                <a:solidFill>
                  <a:srgbClr val="FFFFFF"/>
                </a:solidFill>
                <a:latin typeface="Nexa"/>
                <a:ea typeface="Nexa"/>
                <a:cs typeface="Nexa"/>
                <a:sym typeface="Nexa"/>
              </a:rPr>
              <a:t>o</a:t>
            </a:r>
            <a:r>
              <a:rPr lang="en-US" sz="1200" strike="noStrike" u="none">
                <a:solidFill>
                  <a:srgbClr val="FFFFFF"/>
                </a:solidFill>
                <a:latin typeface="Nexa"/>
                <a:ea typeface="Nexa"/>
                <a:cs typeface="Nexa"/>
                <a:sym typeface="Nexa"/>
              </a:rPr>
              <a:t>rt, </a:t>
            </a:r>
            <a:r>
              <a:rPr lang="en-US" sz="1200" strike="noStrike" u="none">
                <a:solidFill>
                  <a:srgbClr val="FFFFFF"/>
                </a:solidFill>
                <a:latin typeface="Nexa"/>
                <a:ea typeface="Nexa"/>
                <a:cs typeface="Nexa"/>
                <a:sym typeface="Nexa"/>
              </a:rPr>
              <a:t>i</a:t>
            </a:r>
            <a:r>
              <a:rPr lang="en-US" sz="1200" strike="noStrike" u="none">
                <a:solidFill>
                  <a:srgbClr val="FFFFFF"/>
                </a:solidFill>
                <a:latin typeface="Nexa"/>
                <a:ea typeface="Nexa"/>
                <a:cs typeface="Nexa"/>
                <a:sym typeface="Nexa"/>
              </a:rPr>
              <a:t>t’</a:t>
            </a:r>
            <a:r>
              <a:rPr lang="en-US" sz="1200" strike="noStrike" u="none">
                <a:solidFill>
                  <a:srgbClr val="FFFFFF"/>
                </a:solidFill>
                <a:latin typeface="Nexa"/>
                <a:ea typeface="Nexa"/>
                <a:cs typeface="Nexa"/>
                <a:sym typeface="Nexa"/>
              </a:rPr>
              <a:t>s i</a:t>
            </a:r>
            <a:r>
              <a:rPr lang="en-US" sz="1200" strike="noStrike" u="none">
                <a:solidFill>
                  <a:srgbClr val="FFFFFF"/>
                </a:solidFill>
                <a:latin typeface="Nexa"/>
                <a:ea typeface="Nexa"/>
                <a:cs typeface="Nexa"/>
                <a:sym typeface="Nexa"/>
              </a:rPr>
              <a:t>deal</a:t>
            </a:r>
            <a:r>
              <a:rPr lang="en-US" sz="1200" strike="noStrike" u="none">
                <a:solidFill>
                  <a:srgbClr val="FFFFFF"/>
                </a:solidFill>
                <a:latin typeface="Nexa"/>
                <a:ea typeface="Nexa"/>
                <a:cs typeface="Nexa"/>
                <a:sym typeface="Nexa"/>
              </a:rPr>
              <a:t> to a</a:t>
            </a:r>
            <a:r>
              <a:rPr lang="en-US" sz="1200" strike="noStrike" u="none">
                <a:solidFill>
                  <a:srgbClr val="FFFFFF"/>
                </a:solidFill>
                <a:latin typeface="Nexa"/>
                <a:ea typeface="Nexa"/>
                <a:cs typeface="Nexa"/>
                <a:sym typeface="Nexa"/>
              </a:rPr>
              <a:t>ppe</a:t>
            </a:r>
            <a:r>
              <a:rPr lang="en-US" sz="1200" strike="noStrike" u="none">
                <a:solidFill>
                  <a:srgbClr val="FFFFFF"/>
                </a:solidFill>
                <a:latin typeface="Nexa"/>
                <a:ea typeface="Nexa"/>
                <a:cs typeface="Nexa"/>
                <a:sym typeface="Nexa"/>
              </a:rPr>
              <a:t>nd t</a:t>
            </a:r>
            <a:r>
              <a:rPr lang="en-US" sz="1200" strike="noStrike" u="none">
                <a:solidFill>
                  <a:srgbClr val="FFFFFF"/>
                </a:solidFill>
                <a:latin typeface="Nexa"/>
                <a:ea typeface="Nexa"/>
                <a:cs typeface="Nexa"/>
                <a:sym typeface="Nexa"/>
              </a:rPr>
              <a:t>h</a:t>
            </a:r>
            <a:r>
              <a:rPr lang="en-US" sz="1200" strike="noStrike" u="none">
                <a:solidFill>
                  <a:srgbClr val="FFFFFF"/>
                </a:solidFill>
                <a:latin typeface="Nexa"/>
                <a:ea typeface="Nexa"/>
                <a:cs typeface="Nexa"/>
                <a:sym typeface="Nexa"/>
              </a:rPr>
              <a:t>e</a:t>
            </a:r>
            <a:r>
              <a:rPr lang="en-US" sz="1200" strike="noStrike" u="none">
                <a:solidFill>
                  <a:srgbClr val="FFFFFF"/>
                </a:solidFill>
                <a:latin typeface="Nexa"/>
                <a:ea typeface="Nexa"/>
                <a:cs typeface="Nexa"/>
                <a:sym typeface="Nexa"/>
              </a:rPr>
              <a:t>m</a:t>
            </a:r>
            <a:r>
              <a:rPr lang="en-US" sz="1200" strike="noStrike" u="none">
                <a:solidFill>
                  <a:srgbClr val="FFFFFF"/>
                </a:solidFill>
                <a:latin typeface="Nexa"/>
                <a:ea typeface="Nexa"/>
                <a:cs typeface="Nexa"/>
                <a:sym typeface="Nexa"/>
              </a:rPr>
              <a:t> a</a:t>
            </a:r>
            <a:r>
              <a:rPr lang="en-US" sz="1200" strike="noStrike" u="none">
                <a:solidFill>
                  <a:srgbClr val="FFFFFF"/>
                </a:solidFill>
                <a:latin typeface="Nexa"/>
                <a:ea typeface="Nexa"/>
                <a:cs typeface="Nexa"/>
                <a:sym typeface="Nexa"/>
              </a:rPr>
              <a:t>s</a:t>
            </a:r>
            <a:r>
              <a:rPr lang="en-US" sz="1200" strike="noStrike" u="none">
                <a:solidFill>
                  <a:srgbClr val="FFFFFF"/>
                </a:solidFill>
                <a:latin typeface="Nexa"/>
                <a:ea typeface="Nexa"/>
                <a:cs typeface="Nexa"/>
                <a:sym typeface="Nexa"/>
              </a:rPr>
              <a:t> </a:t>
            </a:r>
            <a:r>
              <a:rPr lang="en-US" sz="1200" strike="noStrike" u="none">
                <a:solidFill>
                  <a:srgbClr val="FFFFFF"/>
                </a:solidFill>
                <a:latin typeface="Nexa"/>
                <a:ea typeface="Nexa"/>
                <a:cs typeface="Nexa"/>
                <a:sym typeface="Nexa"/>
              </a:rPr>
              <a:t>ref</a:t>
            </a:r>
            <a:r>
              <a:rPr lang="en-US" sz="1200" strike="noStrike" u="none">
                <a:solidFill>
                  <a:srgbClr val="FFFFFF"/>
                </a:solidFill>
                <a:latin typeface="Nexa"/>
                <a:ea typeface="Nexa"/>
                <a:cs typeface="Nexa"/>
                <a:sym typeface="Nexa"/>
              </a:rPr>
              <a:t>e</a:t>
            </a:r>
            <a:r>
              <a:rPr lang="en-US" sz="1200" strike="noStrike" u="none">
                <a:solidFill>
                  <a:srgbClr val="FFFFFF"/>
                </a:solidFill>
                <a:latin typeface="Nexa"/>
                <a:ea typeface="Nexa"/>
                <a:cs typeface="Nexa"/>
                <a:sym typeface="Nexa"/>
              </a:rPr>
              <a:t>rences</a:t>
            </a:r>
            <a:r>
              <a:rPr lang="en-US" sz="1200" strike="noStrike" u="none">
                <a:solidFill>
                  <a:srgbClr val="FFFFFF"/>
                </a:solidFill>
                <a:latin typeface="Nexa"/>
                <a:ea typeface="Nexa"/>
                <a:cs typeface="Nexa"/>
                <a:sym typeface="Nexa"/>
              </a:rPr>
              <a:t> at the</a:t>
            </a:r>
            <a:r>
              <a:rPr lang="en-US" sz="1200" strike="noStrike" u="none">
                <a:solidFill>
                  <a:srgbClr val="FFFFFF"/>
                </a:solidFill>
                <a:latin typeface="Nexa"/>
                <a:ea typeface="Nexa"/>
                <a:cs typeface="Nexa"/>
                <a:sym typeface="Nexa"/>
              </a:rPr>
              <a:t> </a:t>
            </a:r>
            <a:r>
              <a:rPr lang="en-US" sz="1200" strike="noStrike" u="none">
                <a:solidFill>
                  <a:srgbClr val="FFFFFF"/>
                </a:solidFill>
                <a:latin typeface="Nexa"/>
                <a:ea typeface="Nexa"/>
                <a:cs typeface="Nexa"/>
                <a:sym typeface="Nexa"/>
              </a:rPr>
              <a:t>e</a:t>
            </a:r>
            <a:r>
              <a:rPr lang="en-US" sz="1200" strike="noStrike" u="none">
                <a:solidFill>
                  <a:srgbClr val="FFFFFF"/>
                </a:solidFill>
                <a:latin typeface="Nexa"/>
                <a:ea typeface="Nexa"/>
                <a:cs typeface="Nexa"/>
                <a:sym typeface="Nexa"/>
              </a:rPr>
              <a:t>nd</a:t>
            </a:r>
            <a:r>
              <a:rPr lang="en-US" sz="1200" strike="noStrike" u="none">
                <a:solidFill>
                  <a:srgbClr val="FFFFFF"/>
                </a:solidFill>
                <a:latin typeface="Nexa"/>
                <a:ea typeface="Nexa"/>
                <a:cs typeface="Nexa"/>
                <a:sym typeface="Nexa"/>
              </a:rPr>
              <a:t> of the </a:t>
            </a:r>
            <a:r>
              <a:rPr lang="en-US" sz="1200" strike="noStrike" u="none">
                <a:solidFill>
                  <a:srgbClr val="FFFFFF"/>
                </a:solidFill>
                <a:latin typeface="Nexa"/>
                <a:ea typeface="Nexa"/>
                <a:cs typeface="Nexa"/>
                <a:sym typeface="Nexa"/>
              </a:rPr>
              <a:t>d</a:t>
            </a:r>
            <a:r>
              <a:rPr lang="en-US" sz="1200" strike="noStrike" u="none">
                <a:solidFill>
                  <a:srgbClr val="FFFFFF"/>
                </a:solidFill>
                <a:latin typeface="Nexa"/>
                <a:ea typeface="Nexa"/>
                <a:cs typeface="Nexa"/>
                <a:sym typeface="Nexa"/>
              </a:rPr>
              <a:t>o</a:t>
            </a:r>
            <a:r>
              <a:rPr lang="en-US" sz="1200" strike="noStrike" u="none">
                <a:solidFill>
                  <a:srgbClr val="FFFFFF"/>
                </a:solidFill>
                <a:latin typeface="Nexa"/>
                <a:ea typeface="Nexa"/>
                <a:cs typeface="Nexa"/>
                <a:sym typeface="Nexa"/>
              </a:rPr>
              <a:t>c</a:t>
            </a:r>
            <a:r>
              <a:rPr lang="en-US" sz="1200" strike="noStrike" u="none">
                <a:solidFill>
                  <a:srgbClr val="FFFFFF"/>
                </a:solidFill>
                <a:latin typeface="Nexa"/>
                <a:ea typeface="Nexa"/>
                <a:cs typeface="Nexa"/>
                <a:sym typeface="Nexa"/>
              </a:rPr>
              <a:t>u</a:t>
            </a:r>
            <a:r>
              <a:rPr lang="en-US" sz="1200" strike="noStrike" u="none">
                <a:solidFill>
                  <a:srgbClr val="FFFFFF"/>
                </a:solidFill>
                <a:latin typeface="Nexa"/>
                <a:ea typeface="Nexa"/>
                <a:cs typeface="Nexa"/>
                <a:sym typeface="Nexa"/>
              </a:rPr>
              <a:t>me</a:t>
            </a:r>
            <a:r>
              <a:rPr lang="en-US" sz="1200" strike="noStrike" u="none">
                <a:solidFill>
                  <a:srgbClr val="FFFFFF"/>
                </a:solidFill>
                <a:latin typeface="Nexa"/>
                <a:ea typeface="Nexa"/>
                <a:cs typeface="Nexa"/>
                <a:sym typeface="Nexa"/>
              </a:rPr>
              <a:t>nt </a:t>
            </a:r>
            <a:r>
              <a:rPr lang="en-US" sz="1200" strike="noStrike" u="none">
                <a:solidFill>
                  <a:srgbClr val="FFFFFF"/>
                </a:solidFill>
                <a:latin typeface="Nexa"/>
                <a:ea typeface="Nexa"/>
                <a:cs typeface="Nexa"/>
                <a:sym typeface="Nexa"/>
              </a:rPr>
              <a:t>i</a:t>
            </a:r>
            <a:r>
              <a:rPr lang="en-US" sz="1200" strike="noStrike" u="none">
                <a:solidFill>
                  <a:srgbClr val="FFFFFF"/>
                </a:solidFill>
                <a:latin typeface="Nexa"/>
                <a:ea typeface="Nexa"/>
                <a:cs typeface="Nexa"/>
                <a:sym typeface="Nexa"/>
              </a:rPr>
              <a:t>n</a:t>
            </a:r>
            <a:r>
              <a:rPr lang="en-US" sz="1200" strike="noStrike" u="none">
                <a:solidFill>
                  <a:srgbClr val="FFFFFF"/>
                </a:solidFill>
                <a:latin typeface="Nexa"/>
                <a:ea typeface="Nexa"/>
                <a:cs typeface="Nexa"/>
                <a:sym typeface="Nexa"/>
              </a:rPr>
              <a:t>s</a:t>
            </a:r>
            <a:r>
              <a:rPr lang="en-US" sz="1200" strike="noStrike" u="none">
                <a:solidFill>
                  <a:srgbClr val="FFFFFF"/>
                </a:solidFill>
                <a:latin typeface="Nexa"/>
                <a:ea typeface="Nexa"/>
                <a:cs typeface="Nexa"/>
                <a:sym typeface="Nexa"/>
              </a:rPr>
              <a:t>tea</a:t>
            </a:r>
            <a:r>
              <a:rPr lang="en-US" sz="1200" strike="noStrike" u="none">
                <a:solidFill>
                  <a:srgbClr val="FFFFFF"/>
                </a:solidFill>
                <a:latin typeface="Nexa"/>
                <a:ea typeface="Nexa"/>
                <a:cs typeface="Nexa"/>
                <a:sym typeface="Nexa"/>
              </a:rPr>
              <a:t>d</a:t>
            </a:r>
            <a:r>
              <a:rPr lang="en-US" sz="1200" strike="noStrike" u="none">
                <a:solidFill>
                  <a:srgbClr val="FFFFFF"/>
                </a:solidFill>
                <a:latin typeface="Nexa"/>
                <a:ea typeface="Nexa"/>
                <a:cs typeface="Nexa"/>
                <a:sym typeface="Nexa"/>
              </a:rPr>
              <a:t>.</a:t>
            </a:r>
          </a:p>
        </p:txBody>
      </p:sp>
      <p:sp>
        <p:nvSpPr>
          <p:cNvPr name="TextBox 7" id="7"/>
          <p:cNvSpPr txBox="true"/>
          <p:nvPr/>
        </p:nvSpPr>
        <p:spPr>
          <a:xfrm rot="0">
            <a:off x="756000" y="2824183"/>
            <a:ext cx="6048000" cy="304800"/>
          </a:xfrm>
          <a:prstGeom prst="rect">
            <a:avLst/>
          </a:prstGeom>
        </p:spPr>
        <p:txBody>
          <a:bodyPr anchor="t" rtlCol="false" tIns="0" lIns="0" bIns="0" rIns="0">
            <a:spAutoFit/>
          </a:bodyPr>
          <a:lstStyle/>
          <a:p>
            <a:pPr algn="l" marL="0" indent="0" lvl="0">
              <a:lnSpc>
                <a:spcPts val="2400"/>
              </a:lnSpc>
              <a:spcBef>
                <a:spcPct val="0"/>
              </a:spcBef>
            </a:pPr>
            <a:r>
              <a:rPr lang="en-US" b="true" sz="2000">
                <a:solidFill>
                  <a:srgbClr val="FFFFFF"/>
                </a:solidFill>
                <a:latin typeface="Nexa Bold"/>
                <a:ea typeface="Nexa Bold"/>
                <a:cs typeface="Nexa Bold"/>
                <a:sym typeface="Nexa Bold"/>
              </a:rPr>
              <a:t>T</a:t>
            </a:r>
            <a:r>
              <a:rPr lang="en-US" b="true" sz="2000" strike="noStrike" u="none">
                <a:solidFill>
                  <a:srgbClr val="FFFFFF"/>
                </a:solidFill>
                <a:latin typeface="Nexa Bold"/>
                <a:ea typeface="Nexa Bold"/>
                <a:cs typeface="Nexa Bold"/>
                <a:sym typeface="Nexa Bold"/>
              </a:rPr>
              <a:t>a</a:t>
            </a:r>
            <a:r>
              <a:rPr lang="en-US" b="true" sz="2000" strike="noStrike" u="none">
                <a:solidFill>
                  <a:srgbClr val="FFFFFF"/>
                </a:solidFill>
                <a:latin typeface="Nexa Bold"/>
                <a:ea typeface="Nexa Bold"/>
                <a:cs typeface="Nexa Bold"/>
                <a:sym typeface="Nexa Bold"/>
              </a:rPr>
              <a:t>ble</a:t>
            </a:r>
            <a:r>
              <a:rPr lang="en-US" b="true" sz="2000" strike="noStrike" u="none">
                <a:solidFill>
                  <a:srgbClr val="FFFFFF"/>
                </a:solidFill>
                <a:latin typeface="Nexa Bold"/>
                <a:ea typeface="Nexa Bold"/>
                <a:cs typeface="Nexa Bold"/>
                <a:sym typeface="Nexa Bold"/>
              </a:rPr>
              <a:t> </a:t>
            </a:r>
            <a:r>
              <a:rPr lang="en-US" b="true" sz="2000" strike="noStrike" u="none">
                <a:solidFill>
                  <a:srgbClr val="FFFFFF"/>
                </a:solidFill>
                <a:latin typeface="Nexa Bold"/>
                <a:ea typeface="Nexa Bold"/>
                <a:cs typeface="Nexa Bold"/>
                <a:sym typeface="Nexa Bold"/>
              </a:rPr>
              <a:t>Title</a:t>
            </a:r>
            <a:r>
              <a:rPr lang="en-US" b="true" sz="2000" strike="noStrike" u="none">
                <a:solidFill>
                  <a:srgbClr val="FFFFFF"/>
                </a:solidFill>
                <a:latin typeface="Nexa Bold"/>
                <a:ea typeface="Nexa Bold"/>
                <a:cs typeface="Nexa Bold"/>
                <a:sym typeface="Nexa Bold"/>
              </a:rPr>
              <a:t> </a:t>
            </a:r>
            <a:r>
              <a:rPr lang="en-US" b="true" sz="2000" strike="noStrike" u="none">
                <a:solidFill>
                  <a:srgbClr val="FFFFFF"/>
                </a:solidFill>
                <a:latin typeface="Nexa Bold"/>
                <a:ea typeface="Nexa Bold"/>
                <a:cs typeface="Nexa Bold"/>
                <a:sym typeface="Nexa Bold"/>
              </a:rPr>
              <a:t>He</a:t>
            </a:r>
            <a:r>
              <a:rPr lang="en-US" b="true" sz="2000" strike="noStrike" u="none">
                <a:solidFill>
                  <a:srgbClr val="FFFFFF"/>
                </a:solidFill>
                <a:latin typeface="Nexa Bold"/>
                <a:ea typeface="Nexa Bold"/>
                <a:cs typeface="Nexa Bold"/>
                <a:sym typeface="Nexa Bold"/>
              </a:rPr>
              <a:t>re</a:t>
            </a:r>
          </a:p>
        </p:txBody>
      </p:sp>
      <p:sp>
        <p:nvSpPr>
          <p:cNvPr name="TextBox 8" id="8"/>
          <p:cNvSpPr txBox="true"/>
          <p:nvPr/>
        </p:nvSpPr>
        <p:spPr>
          <a:xfrm rot="0">
            <a:off x="1387031" y="9916950"/>
            <a:ext cx="2277106" cy="198120"/>
          </a:xfrm>
          <a:prstGeom prst="rect">
            <a:avLst/>
          </a:prstGeom>
        </p:spPr>
        <p:txBody>
          <a:bodyPr anchor="t" rtlCol="false" tIns="0" lIns="0" bIns="0" rIns="0">
            <a:spAutoFit/>
          </a:bodyPr>
          <a:lstStyle/>
          <a:p>
            <a:pPr algn="l" marL="0" indent="0" lvl="0">
              <a:lnSpc>
                <a:spcPts val="1679"/>
              </a:lnSpc>
              <a:spcBef>
                <a:spcPct val="0"/>
              </a:spcBef>
            </a:pPr>
            <a:r>
              <a:rPr lang="en-US" sz="1200">
                <a:solidFill>
                  <a:srgbClr val="FFFFFF"/>
                </a:solidFill>
                <a:latin typeface="Nexa"/>
                <a:ea typeface="Nexa"/>
                <a:cs typeface="Nexa"/>
                <a:sym typeface="Nexa"/>
              </a:rPr>
              <a:t>• </a:t>
            </a:r>
            <a:r>
              <a:rPr lang="en-US" sz="1200" strike="noStrike" u="none">
                <a:solidFill>
                  <a:srgbClr val="FFFFFF"/>
                </a:solidFill>
                <a:latin typeface="Nexa"/>
                <a:ea typeface="Nexa"/>
                <a:cs typeface="Nexa"/>
                <a:sym typeface="Nexa"/>
              </a:rPr>
              <a:t>ESG Report 2030</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2E6E"/>
        </a:solidFill>
      </p:bgPr>
    </p:bg>
    <p:spTree>
      <p:nvGrpSpPr>
        <p:cNvPr id="1" name=""/>
        <p:cNvGrpSpPr/>
        <p:nvPr/>
      </p:nvGrpSpPr>
      <p:grpSpPr>
        <a:xfrm>
          <a:off x="0" y="0"/>
          <a:ext cx="0" cy="0"/>
          <a:chOff x="0" y="0"/>
          <a:chExt cx="0" cy="0"/>
        </a:xfrm>
      </p:grpSpPr>
      <p:sp>
        <p:nvSpPr>
          <p:cNvPr name="TextBox 2" id="2"/>
          <p:cNvSpPr txBox="true"/>
          <p:nvPr/>
        </p:nvSpPr>
        <p:spPr>
          <a:xfrm rot="0">
            <a:off x="756000" y="1494711"/>
            <a:ext cx="6014335" cy="1664970"/>
          </a:xfrm>
          <a:prstGeom prst="rect">
            <a:avLst/>
          </a:prstGeom>
        </p:spPr>
        <p:txBody>
          <a:bodyPr anchor="t" rtlCol="false" tIns="0" lIns="0" bIns="0" rIns="0">
            <a:spAutoFit/>
          </a:bodyPr>
          <a:lstStyle/>
          <a:p>
            <a:pPr algn="l" marL="0" indent="0" lvl="0">
              <a:lnSpc>
                <a:spcPts val="1679"/>
              </a:lnSpc>
              <a:spcBef>
                <a:spcPct val="0"/>
              </a:spcBef>
            </a:pPr>
            <a:r>
              <a:rPr lang="en-US" sz="1200" strike="noStrike" u="none">
                <a:solidFill>
                  <a:srgbClr val="FFFFFF"/>
                </a:solidFill>
                <a:latin typeface="Nexa"/>
                <a:ea typeface="Nexa"/>
                <a:cs typeface="Nexa"/>
                <a:sym typeface="Nexa"/>
              </a:rPr>
              <a:t>There are instances when governing bodies require disclaimers on the contents of a report. So, it’s good to consult your legal team on what needs to be disclosed in the interest of legal compliance. </a:t>
            </a:r>
          </a:p>
          <a:p>
            <a:pPr algn="l" marL="0" indent="0" lvl="0">
              <a:lnSpc>
                <a:spcPts val="1679"/>
              </a:lnSpc>
              <a:spcBef>
                <a:spcPct val="0"/>
              </a:spcBef>
            </a:pPr>
          </a:p>
          <a:p>
            <a:pPr algn="l" marL="0" indent="0" lvl="0">
              <a:lnSpc>
                <a:spcPts val="1679"/>
              </a:lnSpc>
              <a:spcBef>
                <a:spcPct val="0"/>
              </a:spcBef>
            </a:pPr>
            <a:r>
              <a:rPr lang="en-US" sz="1200" strike="noStrike" u="none">
                <a:solidFill>
                  <a:srgbClr val="FFFFFF"/>
                </a:solidFill>
                <a:latin typeface="Nexa"/>
                <a:ea typeface="Nexa"/>
                <a:cs typeface="Nexa"/>
                <a:sym typeface="Nexa"/>
              </a:rPr>
              <a:t>These can include discussions on the scope and limitations of the report, disclosures about your product or service, or even disclaimers on forward-looking statements in your material. Before publishing anything, check with your legal team to ensure that you’re complying with your territory’s laws. </a:t>
            </a:r>
          </a:p>
        </p:txBody>
      </p:sp>
      <p:sp>
        <p:nvSpPr>
          <p:cNvPr name="TextBox 3" id="3"/>
          <p:cNvSpPr txBox="true"/>
          <p:nvPr/>
        </p:nvSpPr>
        <p:spPr>
          <a:xfrm rot="0">
            <a:off x="4000637" y="9916950"/>
            <a:ext cx="2277106" cy="198120"/>
          </a:xfrm>
          <a:prstGeom prst="rect">
            <a:avLst/>
          </a:prstGeom>
        </p:spPr>
        <p:txBody>
          <a:bodyPr anchor="t" rtlCol="false" tIns="0" lIns="0" bIns="0" rIns="0">
            <a:spAutoFit/>
          </a:bodyPr>
          <a:lstStyle/>
          <a:p>
            <a:pPr algn="r" marL="0" indent="0" lvl="0">
              <a:lnSpc>
                <a:spcPts val="1679"/>
              </a:lnSpc>
              <a:spcBef>
                <a:spcPct val="0"/>
              </a:spcBef>
            </a:pPr>
            <a:r>
              <a:rPr lang="en-US" sz="1200" strike="noStrike" u="none">
                <a:solidFill>
                  <a:srgbClr val="FFFFFF"/>
                </a:solidFill>
                <a:latin typeface="Nexa"/>
                <a:ea typeface="Nexa"/>
                <a:cs typeface="Nexa"/>
                <a:sym typeface="Nexa"/>
              </a:rPr>
              <a:t>ESG Report 2030 • </a:t>
            </a:r>
          </a:p>
        </p:txBody>
      </p:sp>
      <p:sp>
        <p:nvSpPr>
          <p:cNvPr name="TextBox 4" id="4"/>
          <p:cNvSpPr txBox="true"/>
          <p:nvPr/>
        </p:nvSpPr>
        <p:spPr>
          <a:xfrm rot="0">
            <a:off x="6277744" y="9916950"/>
            <a:ext cx="152400" cy="171450"/>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Nexa"/>
                <a:ea typeface="Nexa"/>
                <a:cs typeface="Nexa"/>
                <a:sym typeface="Nexa"/>
              </a:rPr>
              <a:t>Page 9</a:t>
            </a:r>
          </a:p>
        </p:txBody>
      </p:sp>
      <p:sp>
        <p:nvSpPr>
          <p:cNvPr name="TextBox 5" id="5"/>
          <p:cNvSpPr txBox="true"/>
          <p:nvPr/>
        </p:nvSpPr>
        <p:spPr>
          <a:xfrm rot="0">
            <a:off x="756000" y="676037"/>
            <a:ext cx="6014335" cy="723900"/>
          </a:xfrm>
          <a:prstGeom prst="rect">
            <a:avLst/>
          </a:prstGeom>
        </p:spPr>
        <p:txBody>
          <a:bodyPr anchor="t" rtlCol="false" tIns="0" lIns="0" bIns="0" rIns="0">
            <a:spAutoFit/>
          </a:bodyPr>
          <a:lstStyle/>
          <a:p>
            <a:pPr algn="l" marL="0" indent="0" lvl="0">
              <a:lnSpc>
                <a:spcPts val="5040"/>
              </a:lnSpc>
              <a:spcBef>
                <a:spcPct val="0"/>
              </a:spcBef>
            </a:pPr>
            <a:r>
              <a:rPr lang="en-US" sz="4200" spc="-168">
                <a:solidFill>
                  <a:srgbClr val="FFFFFF"/>
                </a:solidFill>
                <a:latin typeface="ITC Cheltenham"/>
                <a:ea typeface="ITC Cheltenham"/>
                <a:cs typeface="ITC Cheltenham"/>
                <a:sym typeface="ITC Cheltenham"/>
              </a:rPr>
              <a:t>Disclaime</a:t>
            </a:r>
            <a:r>
              <a:rPr lang="en-US" sz="4200" spc="-168" strike="noStrike" u="none">
                <a:solidFill>
                  <a:srgbClr val="FFFFFF"/>
                </a:solidFill>
                <a:latin typeface="ITC Cheltenham"/>
                <a:ea typeface="ITC Cheltenham"/>
                <a:cs typeface="ITC Cheltenham"/>
                <a:sym typeface="ITC Cheltenham"/>
              </a:rPr>
              <a:t>r</a:t>
            </a:r>
          </a:p>
        </p:txBody>
      </p:sp>
      <p:grpSp>
        <p:nvGrpSpPr>
          <p:cNvPr name="Group 6" id="6"/>
          <p:cNvGrpSpPr/>
          <p:nvPr/>
        </p:nvGrpSpPr>
        <p:grpSpPr>
          <a:xfrm rot="0">
            <a:off x="756000" y="3706814"/>
            <a:ext cx="6048000" cy="5963740"/>
            <a:chOff x="0" y="0"/>
            <a:chExt cx="8064000" cy="7951653"/>
          </a:xfrm>
        </p:grpSpPr>
        <p:pic>
          <p:nvPicPr>
            <p:cNvPr name="Picture 7" id="7" descr="a person in overalls is walking through a field of orange flowers"/>
            <p:cNvPicPr>
              <a:picLocks noChangeAspect="true"/>
            </p:cNvPicPr>
            <p:nvPr/>
          </p:nvPicPr>
          <p:blipFill>
            <a:blip r:embed="rId2"/>
            <a:srcRect l="0" t="31015" r="10927" b="10377"/>
            <a:stretch>
              <a:fillRect/>
            </a:stretch>
          </p:blipFill>
          <p:spPr>
            <a:xfrm flipH="false" flipV="false">
              <a:off x="0" y="0"/>
              <a:ext cx="8064000" cy="7951653"/>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DAG5n8zTsBc</dc:identifier>
  <dcterms:modified xsi:type="dcterms:W3CDTF">2011-08-01T06:04:30Z</dcterms:modified>
  <cp:revision>1</cp:revision>
  <dc:title>Esg Template 2 Rigo</dc:title>
</cp:coreProperties>
</file>